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9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31AACB-1C5E-43A0-98A0-B1925B2BC27A}"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7B868-5C92-4B79-87BB-FDB7CFE781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31AACB-1C5E-43A0-98A0-B1925B2BC27A}"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7B868-5C92-4B79-87BB-FDB7CFE781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31AACB-1C5E-43A0-98A0-B1925B2BC27A}"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7B868-5C92-4B79-87BB-FDB7CFE781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31AACB-1C5E-43A0-98A0-B1925B2BC27A}"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7B868-5C92-4B79-87BB-FDB7CFE781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31AACB-1C5E-43A0-98A0-B1925B2BC27A}"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7B868-5C92-4B79-87BB-FDB7CFE781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31AACB-1C5E-43A0-98A0-B1925B2BC27A}"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7B868-5C92-4B79-87BB-FDB7CFE781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31AACB-1C5E-43A0-98A0-B1925B2BC27A}" type="datetimeFigureOut">
              <a:rPr lang="en-US" smtClean="0"/>
              <a:t>12/11/2024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E7B868-5C92-4B79-87BB-FDB7CFE781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31AACB-1C5E-43A0-98A0-B1925B2BC27A}" type="datetimeFigureOut">
              <a:rPr lang="en-US" smtClean="0"/>
              <a:t>12/11/2024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E7B868-5C92-4B79-87BB-FDB7CFE781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31AACB-1C5E-43A0-98A0-B1925B2BC27A}" type="datetimeFigureOut">
              <a:rPr lang="en-US" smtClean="0"/>
              <a:t>12/11/2024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E7B868-5C92-4B79-87BB-FDB7CFE781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31AACB-1C5E-43A0-98A0-B1925B2BC27A}"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7B868-5C92-4B79-87BB-FDB7CFE781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31AACB-1C5E-43A0-98A0-B1925B2BC27A}"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7B868-5C92-4B79-87BB-FDB7CFE781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1AACB-1C5E-43A0-98A0-B1925B2BC27A}" type="datetimeFigureOut">
              <a:rPr lang="en-US" smtClean="0"/>
              <a:t>12/11/2024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E7B868-5C92-4B79-87BB-FDB7CFE781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a:blip r:embed="rId2" cstate="print"/>
          <a:srcRect/>
          <a:stretch>
            <a:fillRect/>
          </a:stretch>
        </p:blipFill>
        <p:spPr bwMode="auto">
          <a:xfrm>
            <a:off x="228600" y="5638800"/>
            <a:ext cx="1143000" cy="914400"/>
          </a:xfrm>
          <a:prstGeom prst="rect">
            <a:avLst/>
          </a:prstGeom>
          <a:noFill/>
          <a:ln w="9525" algn="in">
            <a:noFill/>
            <a:miter lim="800000"/>
            <a:headEnd/>
            <a:tailEnd/>
          </a:ln>
          <a:effectLst/>
        </p:spPr>
      </p:pic>
      <p:sp>
        <p:nvSpPr>
          <p:cNvPr id="8" name="Rectangle 4"/>
          <p:cNvSpPr>
            <a:spLocks noChangeArrowheads="1"/>
          </p:cNvSpPr>
          <p:nvPr/>
        </p:nvSpPr>
        <p:spPr bwMode="auto">
          <a:xfrm>
            <a:off x="1676400" y="5410200"/>
            <a:ext cx="7467600" cy="1447800"/>
          </a:xfrm>
          <a:prstGeom prst="rect">
            <a:avLst/>
          </a:prstGeom>
          <a:solidFill>
            <a:srgbClr val="0D0D0D"/>
          </a:solidFill>
          <a:ln w="25400">
            <a:solidFill>
              <a:srgbClr val="FFC000"/>
            </a:solidFill>
            <a:miter lim="800000"/>
            <a:headEnd/>
            <a:tailEnd/>
          </a:ln>
        </p:spPr>
        <p:txBody>
          <a:bodyPr anchor="ctr"/>
          <a:lstStyle/>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buFontTx/>
              <a:buChar char="-"/>
            </a:pPr>
            <a:r>
              <a:rPr lang="en-US" sz="3600" b="1" i="1" dirty="0">
                <a:solidFill>
                  <a:schemeClr val="bg1"/>
                </a:solidFill>
                <a:latin typeface="Calibri" pitchFamily="34" charset="0"/>
              </a:rPr>
              <a:t> </a:t>
            </a:r>
            <a:r>
              <a:rPr lang="en-US" sz="3600" b="1" i="1" dirty="0" smtClean="0">
                <a:solidFill>
                  <a:srgbClr val="FFFF00"/>
                </a:solidFill>
                <a:latin typeface="Calibri" pitchFamily="34" charset="0"/>
              </a:rPr>
              <a:t>CAYA</a:t>
            </a:r>
            <a:r>
              <a:rPr lang="en-US" sz="3600" b="1" i="1" dirty="0" smtClean="0">
                <a:solidFill>
                  <a:schemeClr val="bg1"/>
                </a:solidFill>
                <a:latin typeface="Calibri" pitchFamily="34" charset="0"/>
              </a:rPr>
              <a:t> </a:t>
            </a:r>
            <a:r>
              <a:rPr lang="en-US" sz="3600" b="1" i="1" dirty="0">
                <a:solidFill>
                  <a:schemeClr val="bg1"/>
                </a:solidFill>
                <a:latin typeface="Calibri" pitchFamily="34" charset="0"/>
              </a:rPr>
              <a:t>- </a:t>
            </a:r>
          </a:p>
          <a:p>
            <a:pPr algn="ctr"/>
            <a:endParaRPr lang="en-US" sz="3600" b="1" i="1" dirty="0">
              <a:solidFill>
                <a:schemeClr val="bg1"/>
              </a:solidFill>
              <a:latin typeface="Calibri" pitchFamily="34" charset="0"/>
            </a:endParaRPr>
          </a:p>
        </p:txBody>
      </p:sp>
      <p:sp>
        <p:nvSpPr>
          <p:cNvPr id="10" name="Rectangle 9"/>
          <p:cNvSpPr/>
          <p:nvPr/>
        </p:nvSpPr>
        <p:spPr>
          <a:xfrm>
            <a:off x="0" y="2667000"/>
            <a:ext cx="9144000" cy="2585323"/>
          </a:xfrm>
          <a:prstGeom prst="rect">
            <a:avLst/>
          </a:prstGeom>
        </p:spPr>
        <p:txBody>
          <a:bodyPr wrap="square">
            <a:spAutoFit/>
          </a:bodyPr>
          <a:lstStyle/>
          <a:p>
            <a:pPr algn="ctr"/>
            <a:r>
              <a:rPr lang="en-US" b="1" dirty="0" smtClean="0"/>
              <a:t>CAYA food pantry is open on Tuesday &amp; Friday 10:00-12:30. Food for families or individuals is provided once per month. Available food includes canned and dry goods, bread and pastries, and meat and produce when available. Financial assistance is available when funds are available. All financial assistance applications must be made in person during our pantry hours. Our summer lunch program provides sack lunches Monday-Friday during the summer for kids in and around Dallas who would normally receive a free lunch during the school year. We also have a clothing closet, furniture and household items. Additionally we provide family and spiritual counseling by appointment or referral, Bible studies, and Thanksgiving and</a:t>
            </a:r>
          </a:p>
          <a:p>
            <a:pPr algn="ctr"/>
            <a:r>
              <a:rPr lang="en-US" b="1" dirty="0" smtClean="0"/>
              <a:t>Christmas meal bags for individuals and families needing assistance during the holidays.</a:t>
            </a:r>
            <a:endParaRPr lang="en-US" b="1" dirty="0"/>
          </a:p>
        </p:txBody>
      </p:sp>
      <p:pic>
        <p:nvPicPr>
          <p:cNvPr id="2050" name="Picture 2" descr="https://images.squarespace-cdn.com/content/v1/5248a313e4b0cd3b08470fe3/1383534467261-M7AQ2LGG0CYEA6Y7L76Y/Caya_SS.jpg?format=1500w"/>
          <p:cNvPicPr>
            <a:picLocks noChangeAspect="1" noChangeArrowheads="1"/>
          </p:cNvPicPr>
          <p:nvPr/>
        </p:nvPicPr>
        <p:blipFill>
          <a:blip r:embed="rId3"/>
          <a:srcRect/>
          <a:stretch>
            <a:fillRect/>
          </a:stretch>
        </p:blipFill>
        <p:spPr bwMode="auto">
          <a:xfrm>
            <a:off x="685800" y="914400"/>
            <a:ext cx="8029332" cy="1295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0" y="0"/>
            <a:ext cx="9144000" cy="5410200"/>
          </a:xfrm>
          <a:prstGeom prst="rect">
            <a:avLst/>
          </a:prstGeom>
          <a:solidFill>
            <a:schemeClr val="tx1"/>
          </a:solidFill>
          <a:ln w="25400">
            <a:solidFill>
              <a:srgbClr val="FFC000"/>
            </a:solidFill>
            <a:miter lim="800000"/>
            <a:headEnd/>
            <a:tailEnd/>
          </a:ln>
        </p:spPr>
        <p:txBody>
          <a:bodyPr anchor="ctr"/>
          <a:lstStyle/>
          <a:p>
            <a:pPr algn="ctr"/>
            <a:endParaRPr lang="en-US" sz="1600" dirty="0">
              <a:solidFill>
                <a:srgbClr val="FFC000"/>
              </a:solidFill>
              <a:latin typeface="Calibri" pitchFamily="34" charset="0"/>
            </a:endParaRPr>
          </a:p>
          <a:p>
            <a:pPr algn="ctr"/>
            <a:endParaRPr lang="en-US" sz="1600" dirty="0">
              <a:solidFill>
                <a:schemeClr val="bg1"/>
              </a:solidFill>
              <a:latin typeface="Calibri" pitchFamily="34" charset="0"/>
            </a:endParaRPr>
          </a:p>
          <a:p>
            <a:pPr algn="ctr"/>
            <a:endParaRPr lang="en-US" sz="1600" dirty="0">
              <a:solidFill>
                <a:schemeClr val="bg1"/>
              </a:solidFill>
              <a:latin typeface="Calibri" pitchFamily="34" charset="0"/>
            </a:endParaRPr>
          </a:p>
          <a:p>
            <a:pPr algn="ctr"/>
            <a:endParaRPr lang="en-US" sz="1600" dirty="0">
              <a:solidFill>
                <a:schemeClr val="bg1"/>
              </a:solidFill>
              <a:latin typeface="Calibri" pitchFamily="34" charset="0"/>
            </a:endParaRPr>
          </a:p>
          <a:p>
            <a:pPr algn="ctr"/>
            <a:endParaRPr lang="en-US" sz="1600" b="1" dirty="0">
              <a:solidFill>
                <a:schemeClr val="bg1"/>
              </a:solidFill>
              <a:latin typeface="Calibri" pitchFamily="34" charset="0"/>
            </a:endParaRPr>
          </a:p>
          <a:p>
            <a:pPr algn="ctr"/>
            <a:endParaRPr lang="en-US" sz="1600" b="1" dirty="0">
              <a:solidFill>
                <a:schemeClr val="bg1"/>
              </a:solidFill>
              <a:latin typeface="Calibri" pitchFamily="34" charset="0"/>
            </a:endParaRPr>
          </a:p>
          <a:p>
            <a:pPr algn="ctr"/>
            <a:endParaRPr lang="en-US" sz="1600" b="1" dirty="0">
              <a:solidFill>
                <a:schemeClr val="bg1"/>
              </a:solidFill>
              <a:latin typeface="Calibri" pitchFamily="34" charset="0"/>
            </a:endParaRPr>
          </a:p>
          <a:p>
            <a:pPr algn="ctr"/>
            <a:endParaRPr lang="en-US" sz="1600" dirty="0">
              <a:solidFill>
                <a:srgbClr val="FFC000"/>
              </a:solidFill>
              <a:latin typeface="Calibri" pitchFamily="34" charset="0"/>
            </a:endParaRPr>
          </a:p>
          <a:p>
            <a:pPr algn="ctr"/>
            <a:endParaRPr lang="en-US" sz="1600" dirty="0">
              <a:solidFill>
                <a:srgbClr val="FFC000"/>
              </a:solidFill>
              <a:latin typeface="Calibri" pitchFamily="34" charset="0"/>
            </a:endParaRPr>
          </a:p>
          <a:p>
            <a:pPr algn="ctr"/>
            <a:endParaRPr lang="en-US" sz="1600" dirty="0">
              <a:solidFill>
                <a:srgbClr val="FFC000"/>
              </a:solidFill>
              <a:latin typeface="Calibri" pitchFamily="34" charset="0"/>
            </a:endParaRPr>
          </a:p>
          <a:p>
            <a:pPr algn="ctr"/>
            <a:endParaRPr lang="en-US" dirty="0">
              <a:solidFill>
                <a:srgbClr val="FFC000"/>
              </a:solidFill>
              <a:latin typeface="Calibri" pitchFamily="34" charset="0"/>
            </a:endParaRPr>
          </a:p>
          <a:p>
            <a:pPr algn="ctr"/>
            <a:endParaRPr lang="en-US" dirty="0">
              <a:solidFill>
                <a:srgbClr val="FFC000"/>
              </a:solidFill>
              <a:latin typeface="Calibri" pitchFamily="34" charset="0"/>
            </a:endParaRPr>
          </a:p>
          <a:p>
            <a:pPr algn="ctr"/>
            <a:endParaRPr lang="en-US" dirty="0">
              <a:solidFill>
                <a:srgbClr val="FFC000"/>
              </a:solidFill>
              <a:latin typeface="Calibri" pitchFamily="34" charset="0"/>
            </a:endParaRPr>
          </a:p>
          <a:p>
            <a:pPr algn="ctr"/>
            <a:r>
              <a:rPr lang="en-US" dirty="0">
                <a:solidFill>
                  <a:srgbClr val="FFC000"/>
                </a:solidFill>
                <a:latin typeface="Calibri" pitchFamily="34" charset="0"/>
              </a:rPr>
              <a:t>  </a:t>
            </a:r>
          </a:p>
        </p:txBody>
      </p:sp>
      <p:sp>
        <p:nvSpPr>
          <p:cNvPr id="3075" name="Rectangle 4"/>
          <p:cNvSpPr>
            <a:spLocks noChangeArrowheads="1"/>
          </p:cNvSpPr>
          <p:nvPr/>
        </p:nvSpPr>
        <p:spPr bwMode="auto">
          <a:xfrm>
            <a:off x="1676400" y="5410200"/>
            <a:ext cx="7467600" cy="1447800"/>
          </a:xfrm>
          <a:prstGeom prst="rect">
            <a:avLst/>
          </a:prstGeom>
          <a:solidFill>
            <a:srgbClr val="0D0D0D"/>
          </a:solidFill>
          <a:ln w="25400">
            <a:solidFill>
              <a:srgbClr val="FFC000"/>
            </a:solidFill>
            <a:miter lim="800000"/>
            <a:headEnd/>
            <a:tailEnd/>
          </a:ln>
        </p:spPr>
        <p:txBody>
          <a:bodyPr anchor="ctr"/>
          <a:lstStyle/>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endParaRPr lang="en-US" sz="900" b="1" i="1" dirty="0">
              <a:solidFill>
                <a:schemeClr val="bg1"/>
              </a:solidFill>
              <a:latin typeface="Calibri" pitchFamily="34" charset="0"/>
            </a:endParaRPr>
          </a:p>
          <a:p>
            <a:pPr algn="ctr">
              <a:buFontTx/>
              <a:buChar char="-"/>
            </a:pPr>
            <a:r>
              <a:rPr lang="en-US" sz="3600" b="1" i="1" dirty="0">
                <a:solidFill>
                  <a:schemeClr val="bg1"/>
                </a:solidFill>
                <a:latin typeface="Calibri" pitchFamily="34" charset="0"/>
              </a:rPr>
              <a:t> </a:t>
            </a:r>
            <a:r>
              <a:rPr lang="en-US" sz="3600" b="1" i="1" dirty="0" smtClean="0">
                <a:solidFill>
                  <a:srgbClr val="FFFF00"/>
                </a:solidFill>
                <a:latin typeface="Calibri" pitchFamily="34" charset="0"/>
              </a:rPr>
              <a:t>Contact Us</a:t>
            </a:r>
            <a:r>
              <a:rPr lang="en-US" sz="3600" b="1" i="1" dirty="0" smtClean="0">
                <a:solidFill>
                  <a:schemeClr val="bg1"/>
                </a:solidFill>
                <a:latin typeface="Calibri" pitchFamily="34" charset="0"/>
              </a:rPr>
              <a:t> </a:t>
            </a:r>
            <a:r>
              <a:rPr lang="en-US" sz="3600" b="1" i="1" dirty="0">
                <a:solidFill>
                  <a:schemeClr val="bg1"/>
                </a:solidFill>
                <a:latin typeface="Calibri" pitchFamily="34" charset="0"/>
              </a:rPr>
              <a:t>- </a:t>
            </a:r>
          </a:p>
          <a:p>
            <a:pPr algn="ctr"/>
            <a:endParaRPr lang="en-US" sz="3600" b="1" i="1" dirty="0">
              <a:solidFill>
                <a:schemeClr val="bg1"/>
              </a:solidFill>
              <a:latin typeface="Calibri" pitchFamily="34" charset="0"/>
            </a:endParaRPr>
          </a:p>
        </p:txBody>
      </p:sp>
      <p:pic>
        <p:nvPicPr>
          <p:cNvPr id="6" name="Picture 5"/>
          <p:cNvPicPr/>
          <p:nvPr/>
        </p:nvPicPr>
        <p:blipFill>
          <a:blip r:embed="rId2" cstate="print"/>
          <a:srcRect/>
          <a:stretch>
            <a:fillRect/>
          </a:stretch>
        </p:blipFill>
        <p:spPr bwMode="auto">
          <a:xfrm>
            <a:off x="228600" y="5638800"/>
            <a:ext cx="1143000" cy="914400"/>
          </a:xfrm>
          <a:prstGeom prst="rect">
            <a:avLst/>
          </a:prstGeom>
          <a:noFill/>
          <a:ln w="9525" algn="in">
            <a:noFill/>
            <a:miter lim="800000"/>
            <a:headEnd/>
            <a:tailEnd/>
          </a:ln>
          <a:effectLst/>
        </p:spPr>
      </p:pic>
      <p:sp>
        <p:nvSpPr>
          <p:cNvPr id="9" name="TextBox 8"/>
          <p:cNvSpPr txBox="1"/>
          <p:nvPr/>
        </p:nvSpPr>
        <p:spPr>
          <a:xfrm>
            <a:off x="2743200" y="2590800"/>
            <a:ext cx="4038600" cy="2431435"/>
          </a:xfrm>
          <a:prstGeom prst="rect">
            <a:avLst/>
          </a:prstGeom>
          <a:noFill/>
        </p:spPr>
        <p:txBody>
          <a:bodyPr wrap="square" rtlCol="0">
            <a:spAutoFit/>
          </a:bodyPr>
          <a:lstStyle/>
          <a:p>
            <a:pPr algn="ctr"/>
            <a:endParaRPr lang="en-US" sz="1600" b="1" i="1" dirty="0" smtClean="0">
              <a:solidFill>
                <a:srgbClr val="FFC000"/>
              </a:solidFill>
            </a:endParaRPr>
          </a:p>
          <a:p>
            <a:pPr algn="ctr"/>
            <a:r>
              <a:rPr lang="en-US" sz="1600" b="1" i="1" dirty="0" smtClean="0">
                <a:solidFill>
                  <a:srgbClr val="FFFF00"/>
                </a:solidFill>
              </a:rPr>
              <a:t>CAYA  Reconciliation Ministries</a:t>
            </a:r>
            <a:endParaRPr lang="en-US" sz="1600" b="1" i="1" dirty="0" smtClean="0">
              <a:solidFill>
                <a:srgbClr val="FFFF00"/>
              </a:solidFill>
            </a:endParaRPr>
          </a:p>
          <a:p>
            <a:pPr algn="ctr"/>
            <a:endParaRPr lang="en-US" sz="800" b="1" dirty="0">
              <a:solidFill>
                <a:schemeClr val="bg1"/>
              </a:solidFill>
            </a:endParaRPr>
          </a:p>
          <a:p>
            <a:pPr algn="ctr"/>
            <a:r>
              <a:rPr lang="en-US" sz="1600" b="1" dirty="0" smtClean="0">
                <a:solidFill>
                  <a:srgbClr val="FFC000"/>
                </a:solidFill>
              </a:rPr>
              <a:t>445 Paulding Lane</a:t>
            </a:r>
          </a:p>
          <a:p>
            <a:pPr algn="ctr"/>
            <a:r>
              <a:rPr lang="en-US" sz="1600" b="1" dirty="0" smtClean="0">
                <a:solidFill>
                  <a:srgbClr val="FFC000"/>
                </a:solidFill>
              </a:rPr>
              <a:t>Dallas, GA 30132</a:t>
            </a:r>
          </a:p>
          <a:p>
            <a:pPr algn="ctr"/>
            <a:r>
              <a:rPr lang="en-US" sz="1600" b="1" dirty="0" smtClean="0">
                <a:solidFill>
                  <a:srgbClr val="FFC000"/>
                </a:solidFill>
              </a:rPr>
              <a:t>770-445-9303</a:t>
            </a:r>
          </a:p>
          <a:p>
            <a:pPr algn="ctr"/>
            <a:r>
              <a:rPr lang="en-US" sz="1600" b="1" dirty="0" smtClean="0">
                <a:solidFill>
                  <a:srgbClr val="FFC000"/>
                </a:solidFill>
              </a:rPr>
              <a:t>email: info@cayaministries.com</a:t>
            </a:r>
          </a:p>
          <a:p>
            <a:pPr algn="ctr"/>
            <a:endParaRPr lang="en-US" sz="1600" b="1" dirty="0" smtClean="0">
              <a:solidFill>
                <a:srgbClr val="FFC000"/>
              </a:solidFill>
            </a:endParaRPr>
          </a:p>
          <a:p>
            <a:pPr algn="ctr"/>
            <a:r>
              <a:rPr lang="en-US" sz="1600" b="1" dirty="0" smtClean="0">
                <a:solidFill>
                  <a:srgbClr val="FFFF00"/>
                </a:solidFill>
              </a:rPr>
              <a:t>http://www.cayaministries.com/</a:t>
            </a:r>
            <a:endParaRPr lang="en-US" sz="1600" b="1" dirty="0" smtClean="0">
              <a:solidFill>
                <a:srgbClr val="FFFF00"/>
              </a:solidFill>
            </a:endParaRPr>
          </a:p>
          <a:p>
            <a:pPr algn="ctr"/>
            <a:endParaRPr lang="en-US" sz="1600" dirty="0">
              <a:solidFill>
                <a:schemeClr val="bg1"/>
              </a:solidFill>
            </a:endParaRPr>
          </a:p>
        </p:txBody>
      </p:sp>
      <p:pic>
        <p:nvPicPr>
          <p:cNvPr id="20482" name="Picture 2" descr="CONTACT US Button (customer service support hotline call help) Stock Vector  | Adobe Stock"/>
          <p:cNvPicPr>
            <a:picLocks noChangeAspect="1" noChangeArrowheads="1"/>
          </p:cNvPicPr>
          <p:nvPr/>
        </p:nvPicPr>
        <p:blipFill>
          <a:blip r:embed="rId3"/>
          <a:srcRect l="4000" t="11024" r="3200" b="24409"/>
          <a:stretch>
            <a:fillRect/>
          </a:stretch>
        </p:blipFill>
        <p:spPr bwMode="auto">
          <a:xfrm>
            <a:off x="2209800" y="304800"/>
            <a:ext cx="4876800" cy="2209800"/>
          </a:xfrm>
          <a:prstGeom prst="rect">
            <a:avLst/>
          </a:prstGeom>
          <a:noFill/>
          <a:ln>
            <a:solidFill>
              <a:srgbClr val="FFC000"/>
            </a:solidFill>
          </a:ln>
        </p:spPr>
      </p:pic>
    </p:spTree>
  </p:cSld>
  <p:clrMapOvr>
    <a:masterClrMapping/>
  </p:clrMapOvr>
  <p:transition advTm="45062">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162</Words>
  <Application>Microsoft Office PowerPoint</Application>
  <PresentationFormat>On-screen Show (4:3)</PresentationFormat>
  <Paragraphs>33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Superior</dc:creator>
  <cp:lastModifiedBy>Superior</cp:lastModifiedBy>
  <cp:revision>1</cp:revision>
  <dcterms:created xsi:type="dcterms:W3CDTF">2024-12-11T17:24:42Z</dcterms:created>
  <dcterms:modified xsi:type="dcterms:W3CDTF">2024-12-11T17:29:59Z</dcterms:modified>
</cp:coreProperties>
</file>