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6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17C7B62-0DCB-48B6-ADF1-0BF13F9AD4CE}" type="datetimeFigureOut">
              <a:rPr lang="en-US" smtClean="0"/>
              <a:pPr/>
              <a:t>12/12/2024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FCE179-8AA8-4ACA-9FA6-F27FBF3B6CA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7C7B62-0DCB-48B6-ADF1-0BF13F9AD4CE}" type="datetimeFigureOut">
              <a:rPr lang="en-US" smtClean="0"/>
              <a:pPr/>
              <a:t>12/12/2024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FCE179-8AA8-4ACA-9FA6-F27FBF3B6CA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7C7B62-0DCB-48B6-ADF1-0BF13F9AD4CE}" type="datetimeFigureOut">
              <a:rPr lang="en-US" smtClean="0"/>
              <a:pPr/>
              <a:t>12/12/2024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FCE179-8AA8-4ACA-9FA6-F27FBF3B6CA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7C7B62-0DCB-48B6-ADF1-0BF13F9AD4CE}" type="datetimeFigureOut">
              <a:rPr lang="en-US" smtClean="0"/>
              <a:pPr/>
              <a:t>12/12/2024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FCE179-8AA8-4ACA-9FA6-F27FBF3B6CA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7C7B62-0DCB-48B6-ADF1-0BF13F9AD4CE}" type="datetimeFigureOut">
              <a:rPr lang="en-US" smtClean="0"/>
              <a:pPr/>
              <a:t>12/12/2024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FCE179-8AA8-4ACA-9FA6-F27FBF3B6CA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7C7B62-0DCB-48B6-ADF1-0BF13F9AD4CE}" type="datetimeFigureOut">
              <a:rPr lang="en-US" smtClean="0"/>
              <a:pPr/>
              <a:t>12/12/2024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FCE179-8AA8-4ACA-9FA6-F27FBF3B6CA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7C7B62-0DCB-48B6-ADF1-0BF13F9AD4CE}" type="datetimeFigureOut">
              <a:rPr lang="en-US" smtClean="0"/>
              <a:pPr/>
              <a:t>12/12/2024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FCE179-8AA8-4ACA-9FA6-F27FBF3B6CA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7C7B62-0DCB-48B6-ADF1-0BF13F9AD4CE}" type="datetimeFigureOut">
              <a:rPr lang="en-US" smtClean="0"/>
              <a:pPr/>
              <a:t>12/12/2024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FCE179-8AA8-4ACA-9FA6-F27FBF3B6CA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7C7B62-0DCB-48B6-ADF1-0BF13F9AD4CE}" type="datetimeFigureOut">
              <a:rPr lang="en-US" smtClean="0"/>
              <a:pPr/>
              <a:t>12/12/2024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FCE179-8AA8-4ACA-9FA6-F27FBF3B6CA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7C7B62-0DCB-48B6-ADF1-0BF13F9AD4CE}" type="datetimeFigureOut">
              <a:rPr lang="en-US" smtClean="0"/>
              <a:pPr/>
              <a:t>12/12/2024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FCE179-8AA8-4ACA-9FA6-F27FBF3B6CA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7C7B62-0DCB-48B6-ADF1-0BF13F9AD4CE}" type="datetimeFigureOut">
              <a:rPr lang="en-US" smtClean="0"/>
              <a:pPr/>
              <a:t>12/12/2024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FCE179-8AA8-4ACA-9FA6-F27FBF3B6CA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7C7B62-0DCB-48B6-ADF1-0BF13F9AD4CE}" type="datetimeFigureOut">
              <a:rPr lang="en-US" smtClean="0"/>
              <a:pPr/>
              <a:t>12/12/2024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FCE179-8AA8-4ACA-9FA6-F27FBF3B6CA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0" y="0"/>
            <a:ext cx="9144000" cy="5410200"/>
          </a:xfrm>
          <a:prstGeom prst="rect">
            <a:avLst/>
          </a:prstGeom>
          <a:solidFill>
            <a:schemeClr val="bg1"/>
          </a:solidFill>
          <a:ln w="25400">
            <a:solidFill>
              <a:schemeClr val="tx1"/>
            </a:solidFill>
            <a:miter lim="800000"/>
            <a:headEnd/>
            <a:tailEnd/>
          </a:ln>
        </p:spPr>
        <p:txBody>
          <a:bodyPr anchor="ctr"/>
          <a:lstStyle/>
          <a:p>
            <a:pPr algn="ctr"/>
            <a:endParaRPr lang="en-US" sz="1600" dirty="0">
              <a:solidFill>
                <a:srgbClr val="FFC000"/>
              </a:solidFill>
              <a:latin typeface="Calibri" pitchFamily="34" charset="0"/>
            </a:endParaRPr>
          </a:p>
          <a:p>
            <a:pPr algn="ctr"/>
            <a:endParaRPr lang="en-US" sz="1600" dirty="0">
              <a:solidFill>
                <a:schemeClr val="bg1"/>
              </a:solidFill>
              <a:latin typeface="Calibri" pitchFamily="34" charset="0"/>
            </a:endParaRPr>
          </a:p>
          <a:p>
            <a:pPr algn="ctr"/>
            <a:endParaRPr lang="en-US" sz="1600" dirty="0">
              <a:solidFill>
                <a:schemeClr val="bg1"/>
              </a:solidFill>
              <a:latin typeface="Calibri" pitchFamily="34" charset="0"/>
            </a:endParaRPr>
          </a:p>
          <a:p>
            <a:pPr algn="ctr"/>
            <a:endParaRPr lang="en-US" sz="1600" dirty="0">
              <a:solidFill>
                <a:schemeClr val="bg1"/>
              </a:solidFill>
              <a:latin typeface="Calibri" pitchFamily="34" charset="0"/>
            </a:endParaRPr>
          </a:p>
          <a:p>
            <a:pPr algn="ctr"/>
            <a:endParaRPr lang="en-US" sz="1600" b="1" dirty="0">
              <a:solidFill>
                <a:schemeClr val="bg1"/>
              </a:solidFill>
              <a:latin typeface="Calibri" pitchFamily="34" charset="0"/>
            </a:endParaRPr>
          </a:p>
          <a:p>
            <a:pPr algn="ctr"/>
            <a:endParaRPr lang="en-US" sz="1600" b="1" dirty="0">
              <a:solidFill>
                <a:schemeClr val="bg1"/>
              </a:solidFill>
              <a:latin typeface="Calibri" pitchFamily="34" charset="0"/>
            </a:endParaRPr>
          </a:p>
          <a:p>
            <a:pPr algn="ctr"/>
            <a:endParaRPr lang="en-US" sz="1600" b="1" dirty="0">
              <a:solidFill>
                <a:schemeClr val="bg1"/>
              </a:solidFill>
              <a:latin typeface="Calibri" pitchFamily="34" charset="0"/>
            </a:endParaRPr>
          </a:p>
          <a:p>
            <a:pPr algn="ctr"/>
            <a:endParaRPr lang="en-US" sz="1600" dirty="0">
              <a:solidFill>
                <a:srgbClr val="FFC000"/>
              </a:solidFill>
              <a:latin typeface="Calibri" pitchFamily="34" charset="0"/>
            </a:endParaRPr>
          </a:p>
          <a:p>
            <a:pPr algn="ctr"/>
            <a:endParaRPr lang="en-US" sz="1600" dirty="0">
              <a:solidFill>
                <a:srgbClr val="FFC000"/>
              </a:solidFill>
              <a:latin typeface="Calibri" pitchFamily="34" charset="0"/>
            </a:endParaRPr>
          </a:p>
          <a:p>
            <a:pPr algn="ctr"/>
            <a:endParaRPr lang="en-US" sz="1600" dirty="0">
              <a:solidFill>
                <a:srgbClr val="FFC000"/>
              </a:solidFill>
              <a:latin typeface="Calibri" pitchFamily="34" charset="0"/>
            </a:endParaRPr>
          </a:p>
          <a:p>
            <a:pPr algn="ctr"/>
            <a:endParaRPr lang="en-US" dirty="0">
              <a:solidFill>
                <a:srgbClr val="FFC000"/>
              </a:solidFill>
              <a:latin typeface="Calibri" pitchFamily="34" charset="0"/>
            </a:endParaRPr>
          </a:p>
          <a:p>
            <a:pPr algn="ctr"/>
            <a:endParaRPr lang="en-US" dirty="0">
              <a:solidFill>
                <a:srgbClr val="FFC000"/>
              </a:solidFill>
              <a:latin typeface="Calibri" pitchFamily="34" charset="0"/>
            </a:endParaRPr>
          </a:p>
          <a:p>
            <a:pPr algn="ctr"/>
            <a:endParaRPr lang="en-US" dirty="0">
              <a:solidFill>
                <a:srgbClr val="FFC000"/>
              </a:solidFill>
              <a:latin typeface="Calibri" pitchFamily="34" charset="0"/>
            </a:endParaRPr>
          </a:p>
          <a:p>
            <a:pPr algn="ctr"/>
            <a:r>
              <a:rPr lang="en-US" dirty="0">
                <a:solidFill>
                  <a:srgbClr val="FFC000"/>
                </a:solidFill>
                <a:latin typeface="Calibri" pitchFamily="34" charset="0"/>
              </a:rPr>
              <a:t>  </a:t>
            </a:r>
          </a:p>
        </p:txBody>
      </p:sp>
      <p:sp>
        <p:nvSpPr>
          <p:cNvPr id="3075" name="Rectangle 4"/>
          <p:cNvSpPr>
            <a:spLocks noChangeArrowheads="1"/>
          </p:cNvSpPr>
          <p:nvPr/>
        </p:nvSpPr>
        <p:spPr bwMode="auto">
          <a:xfrm>
            <a:off x="1676400" y="5410200"/>
            <a:ext cx="7467600" cy="1447800"/>
          </a:xfrm>
          <a:prstGeom prst="rect">
            <a:avLst/>
          </a:prstGeom>
          <a:solidFill>
            <a:srgbClr val="0D0D0D"/>
          </a:solidFill>
          <a:ln w="25400">
            <a:solidFill>
              <a:schemeClr val="tx1"/>
            </a:solidFill>
            <a:miter lim="800000"/>
            <a:headEnd/>
            <a:tailEnd/>
          </a:ln>
        </p:spPr>
        <p:txBody>
          <a:bodyPr anchor="ctr"/>
          <a:lstStyle/>
          <a:p>
            <a:pPr algn="ctr"/>
            <a:endParaRPr lang="en-US" sz="900" b="1" i="1" dirty="0">
              <a:solidFill>
                <a:schemeClr val="bg1"/>
              </a:solidFill>
              <a:latin typeface="Calibri" pitchFamily="34" charset="0"/>
            </a:endParaRPr>
          </a:p>
          <a:p>
            <a:pPr algn="ctr"/>
            <a:endParaRPr lang="en-US" sz="900" b="1" i="1" dirty="0">
              <a:solidFill>
                <a:schemeClr val="bg1"/>
              </a:solidFill>
              <a:latin typeface="Calibri" pitchFamily="34" charset="0"/>
            </a:endParaRPr>
          </a:p>
          <a:p>
            <a:pPr algn="ctr"/>
            <a:endParaRPr lang="en-US" sz="900" b="1" i="1" dirty="0">
              <a:solidFill>
                <a:schemeClr val="bg1"/>
              </a:solidFill>
              <a:latin typeface="Calibri" pitchFamily="34" charset="0"/>
            </a:endParaRPr>
          </a:p>
          <a:p>
            <a:pPr algn="ctr">
              <a:buFontTx/>
              <a:buChar char="-"/>
            </a:pPr>
            <a:r>
              <a:rPr lang="en-US" sz="3600" b="1" i="1" dirty="0">
                <a:solidFill>
                  <a:schemeClr val="bg1"/>
                </a:solidFill>
                <a:latin typeface="Calibri" pitchFamily="34" charset="0"/>
              </a:rPr>
              <a:t> </a:t>
            </a:r>
            <a:r>
              <a:rPr lang="en-US" sz="3600" b="1" i="1" dirty="0" smtClean="0">
                <a:solidFill>
                  <a:schemeClr val="bg1"/>
                </a:solidFill>
                <a:latin typeface="Calibri" pitchFamily="34" charset="0"/>
              </a:rPr>
              <a:t>Helping the ones in need </a:t>
            </a:r>
            <a:r>
              <a:rPr lang="en-US" sz="3600" b="1" i="1" dirty="0">
                <a:solidFill>
                  <a:schemeClr val="bg1"/>
                </a:solidFill>
                <a:latin typeface="Calibri" pitchFamily="34" charset="0"/>
              </a:rPr>
              <a:t>- </a:t>
            </a:r>
          </a:p>
          <a:p>
            <a:pPr algn="ctr"/>
            <a:endParaRPr lang="en-US" sz="3600" b="1" i="1" dirty="0">
              <a:solidFill>
                <a:schemeClr val="bg1"/>
              </a:solidFill>
              <a:latin typeface="Calibri" pitchFamily="34" charset="0"/>
            </a:endParaRPr>
          </a:p>
        </p:txBody>
      </p:sp>
      <p:sp>
        <p:nvSpPr>
          <p:cNvPr id="5122" name="AutoShape 2" descr="MUST Ministrie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5124" name="AutoShape 4" descr="MUST Ministrie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2050" name="AutoShape 2" descr="EX_TheExtension_Horz_Logo_tagline_2c"/>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EX_TheExtension_Horz_Logo_tagline_2c"/>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1" name="Rectangle 3"/>
          <p:cNvSpPr>
            <a:spLocks noChangeArrowheads="1"/>
          </p:cNvSpPr>
          <p:nvPr/>
        </p:nvSpPr>
        <p:spPr bwMode="auto">
          <a:xfrm>
            <a:off x="0" y="3505200"/>
            <a:ext cx="9144000" cy="14619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T.R.I.A.G.E.</a:t>
            </a:r>
          </a:p>
          <a:p>
            <a:pPr marL="0" marR="0" lvl="0" indent="0" algn="ctr" defTabSz="914400" rtl="0" eaLnBrk="1" fontAlgn="base" latinLnBrk="0" hangingPunct="1">
              <a:lnSpc>
                <a:spcPct val="100000"/>
              </a:lnSpc>
              <a:spcBef>
                <a:spcPct val="0"/>
              </a:spcBef>
              <a:spcAft>
                <a:spcPct val="0"/>
              </a:spcAft>
              <a:buClrTx/>
              <a:buSzTx/>
              <a:buFontTx/>
              <a:buNone/>
              <a:tabLst/>
            </a:pPr>
            <a:endParaRPr lang="en-US" sz="500" b="1" dirty="0">
              <a:latin typeface="Calibri" pitchFamily="34"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algn="ctr" fontAlgn="base">
              <a:spcBef>
                <a:spcPct val="0"/>
              </a:spcBef>
              <a:spcAft>
                <a:spcPct val="0"/>
              </a:spcAft>
            </a:pPr>
            <a:r>
              <a:rPr lang="en-US" sz="2500" b="1" i="1" dirty="0"/>
              <a:t>Tactical Response In Aiding God’s Endangered</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2" name="Picture 3" descr="1000013591"/>
          <p:cNvPicPr>
            <a:picLocks noChangeAspect="1" noChangeArrowheads="1"/>
          </p:cNvPicPr>
          <p:nvPr/>
        </p:nvPicPr>
        <p:blipFill>
          <a:blip r:embed="rId2" cstate="print"/>
          <a:srcRect/>
          <a:stretch>
            <a:fillRect/>
          </a:stretch>
        </p:blipFill>
        <p:spPr bwMode="auto">
          <a:xfrm>
            <a:off x="152400" y="5791200"/>
            <a:ext cx="1371600" cy="685800"/>
          </a:xfrm>
          <a:prstGeom prst="rect">
            <a:avLst/>
          </a:prstGeom>
          <a:noFill/>
          <a:ln w="9525" algn="in">
            <a:noFill/>
            <a:miter lim="800000"/>
            <a:headEnd/>
            <a:tailEnd/>
          </a:ln>
          <a:effectLst/>
        </p:spPr>
      </p:pic>
      <p:pic>
        <p:nvPicPr>
          <p:cNvPr id="14" name="Picture 3" descr="1000013591"/>
          <p:cNvPicPr>
            <a:picLocks noChangeAspect="1" noChangeArrowheads="1"/>
          </p:cNvPicPr>
          <p:nvPr/>
        </p:nvPicPr>
        <p:blipFill>
          <a:blip r:embed="rId3" cstate="print"/>
          <a:srcRect/>
          <a:stretch>
            <a:fillRect/>
          </a:stretch>
        </p:blipFill>
        <p:spPr bwMode="auto">
          <a:xfrm>
            <a:off x="1721660" y="838200"/>
            <a:ext cx="5683544" cy="2362200"/>
          </a:xfrm>
          <a:prstGeom prst="rect">
            <a:avLst/>
          </a:prstGeom>
          <a:noFill/>
          <a:ln w="9525" algn="in">
            <a:noFill/>
            <a:miter lim="800000"/>
            <a:headEnd/>
            <a:tailEnd/>
          </a:ln>
          <a:effectLst/>
        </p:spPr>
      </p:pic>
    </p:spTree>
  </p:cSld>
  <p:clrMapOvr>
    <a:masterClrMapping/>
  </p:clrMapOvr>
  <p:transition advTm="45062">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0" y="0"/>
            <a:ext cx="9144000" cy="5410200"/>
          </a:xfrm>
          <a:prstGeom prst="rect">
            <a:avLst/>
          </a:prstGeom>
          <a:solidFill>
            <a:schemeClr val="tx1">
              <a:lumMod val="50000"/>
              <a:lumOff val="50000"/>
            </a:schemeClr>
          </a:solidFill>
          <a:ln w="25400">
            <a:solidFill>
              <a:schemeClr val="tx1"/>
            </a:solidFill>
            <a:miter lim="800000"/>
            <a:headEnd/>
            <a:tailEnd/>
          </a:ln>
        </p:spPr>
        <p:txBody>
          <a:bodyPr anchor="ctr"/>
          <a:lstStyle/>
          <a:p>
            <a:pPr algn="ctr"/>
            <a:endParaRPr lang="en-US" dirty="0" smtClean="0">
              <a:solidFill>
                <a:schemeClr val="bg1"/>
              </a:solidFill>
              <a:latin typeface="Calibri" pitchFamily="34" charset="0"/>
            </a:endParaRPr>
          </a:p>
          <a:p>
            <a:pPr algn="ctr"/>
            <a:endParaRPr lang="en-US" dirty="0">
              <a:solidFill>
                <a:schemeClr val="bg1"/>
              </a:solidFill>
              <a:latin typeface="Calibri" pitchFamily="34" charset="0"/>
            </a:endParaRPr>
          </a:p>
          <a:p>
            <a:pPr algn="ctr"/>
            <a:endParaRPr lang="en-US" dirty="0" smtClean="0">
              <a:solidFill>
                <a:schemeClr val="bg1"/>
              </a:solidFill>
              <a:latin typeface="Calibri" pitchFamily="34" charset="0"/>
            </a:endParaRPr>
          </a:p>
          <a:p>
            <a:pPr algn="ctr"/>
            <a:endParaRPr lang="en-US" dirty="0">
              <a:solidFill>
                <a:schemeClr val="bg1"/>
              </a:solidFill>
              <a:latin typeface="Calibri" pitchFamily="34" charset="0"/>
            </a:endParaRPr>
          </a:p>
        </p:txBody>
      </p:sp>
      <p:sp>
        <p:nvSpPr>
          <p:cNvPr id="3075" name="Rectangle 4"/>
          <p:cNvSpPr>
            <a:spLocks noChangeArrowheads="1"/>
          </p:cNvSpPr>
          <p:nvPr/>
        </p:nvSpPr>
        <p:spPr bwMode="auto">
          <a:xfrm>
            <a:off x="1676400" y="5410200"/>
            <a:ext cx="7467600" cy="1447800"/>
          </a:xfrm>
          <a:prstGeom prst="rect">
            <a:avLst/>
          </a:prstGeom>
          <a:solidFill>
            <a:srgbClr val="0D0D0D"/>
          </a:solidFill>
          <a:ln w="25400">
            <a:solidFill>
              <a:schemeClr val="tx1"/>
            </a:solidFill>
            <a:miter lim="800000"/>
            <a:headEnd/>
            <a:tailEnd/>
          </a:ln>
        </p:spPr>
        <p:txBody>
          <a:bodyPr anchor="ctr"/>
          <a:lstStyle/>
          <a:p>
            <a:pPr algn="ctr"/>
            <a:endParaRPr lang="en-US" sz="900" b="1" i="1" dirty="0">
              <a:solidFill>
                <a:schemeClr val="bg1"/>
              </a:solidFill>
              <a:latin typeface="Calibri" pitchFamily="34" charset="0"/>
            </a:endParaRPr>
          </a:p>
          <a:p>
            <a:pPr algn="ctr"/>
            <a:endParaRPr lang="en-US" sz="900" b="1" i="1" dirty="0">
              <a:solidFill>
                <a:schemeClr val="bg1"/>
              </a:solidFill>
              <a:latin typeface="Calibri" pitchFamily="34" charset="0"/>
            </a:endParaRPr>
          </a:p>
          <a:p>
            <a:pPr algn="ctr"/>
            <a:endParaRPr lang="en-US" sz="900" b="1" i="1" dirty="0">
              <a:solidFill>
                <a:schemeClr val="bg1"/>
              </a:solidFill>
              <a:latin typeface="Calibri" pitchFamily="34" charset="0"/>
            </a:endParaRPr>
          </a:p>
          <a:p>
            <a:pPr algn="ctr">
              <a:buFontTx/>
              <a:buChar char="-"/>
            </a:pPr>
            <a:r>
              <a:rPr lang="en-US" sz="3600" b="1" i="1" dirty="0">
                <a:solidFill>
                  <a:schemeClr val="bg1"/>
                </a:solidFill>
                <a:latin typeface="Calibri" pitchFamily="34" charset="0"/>
              </a:rPr>
              <a:t> </a:t>
            </a:r>
            <a:r>
              <a:rPr lang="en-US" sz="3600" b="1" i="1" dirty="0" smtClean="0">
                <a:solidFill>
                  <a:schemeClr val="bg1"/>
                </a:solidFill>
                <a:latin typeface="Calibri" pitchFamily="34" charset="0"/>
              </a:rPr>
              <a:t>Mission </a:t>
            </a:r>
            <a:r>
              <a:rPr lang="en-US" sz="3600" b="1" i="1" dirty="0">
                <a:solidFill>
                  <a:schemeClr val="bg1"/>
                </a:solidFill>
                <a:latin typeface="Calibri" pitchFamily="34" charset="0"/>
              </a:rPr>
              <a:t>- </a:t>
            </a:r>
          </a:p>
          <a:p>
            <a:pPr algn="ctr"/>
            <a:endParaRPr lang="en-US" sz="3600" b="1" i="1" dirty="0">
              <a:solidFill>
                <a:schemeClr val="bg1"/>
              </a:solidFill>
              <a:latin typeface="Calibri" pitchFamily="34" charset="0"/>
            </a:endParaRPr>
          </a:p>
        </p:txBody>
      </p:sp>
      <p:sp>
        <p:nvSpPr>
          <p:cNvPr id="9" name="TextBox 8"/>
          <p:cNvSpPr txBox="1"/>
          <p:nvPr/>
        </p:nvSpPr>
        <p:spPr>
          <a:xfrm>
            <a:off x="228600" y="2743200"/>
            <a:ext cx="8763000" cy="523220"/>
          </a:xfrm>
          <a:prstGeom prst="rect">
            <a:avLst/>
          </a:prstGeom>
          <a:noFill/>
        </p:spPr>
        <p:txBody>
          <a:bodyPr wrap="square" rtlCol="0">
            <a:spAutoFit/>
          </a:bodyPr>
          <a:lstStyle/>
          <a:p>
            <a:pPr algn="ctr"/>
            <a:endParaRPr lang="en-US" sz="1400" dirty="0" smtClean="0">
              <a:solidFill>
                <a:schemeClr val="bg1"/>
              </a:solidFill>
            </a:endParaRPr>
          </a:p>
          <a:p>
            <a:pPr algn="ctr"/>
            <a:endParaRPr lang="en-US" sz="1400" dirty="0" smtClean="0">
              <a:solidFill>
                <a:schemeClr val="bg1"/>
              </a:solidFill>
            </a:endParaRPr>
          </a:p>
        </p:txBody>
      </p:sp>
      <p:sp>
        <p:nvSpPr>
          <p:cNvPr id="15362" name="AutoShape 2" descr="Serving Our Neighbors in Need | MUST Ministries. | MUST Ministrie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2" name="TextBox 11"/>
          <p:cNvSpPr txBox="1"/>
          <p:nvPr/>
        </p:nvSpPr>
        <p:spPr>
          <a:xfrm>
            <a:off x="0" y="2819400"/>
            <a:ext cx="9144000" cy="3693319"/>
          </a:xfrm>
          <a:prstGeom prst="rect">
            <a:avLst/>
          </a:prstGeom>
          <a:noFill/>
        </p:spPr>
        <p:txBody>
          <a:bodyPr wrap="square" rtlCol="0">
            <a:spAutoFit/>
          </a:bodyPr>
          <a:lstStyle/>
          <a:p>
            <a:pPr indent="-228600"/>
            <a:endParaRPr lang="en-US" b="0" i="0" dirty="0" smtClean="0">
              <a:solidFill>
                <a:srgbClr val="1F1F1F"/>
              </a:solidFill>
              <a:effectLst/>
              <a:latin typeface="Google Sans"/>
            </a:endParaRPr>
          </a:p>
          <a:p>
            <a:pPr lvl="0" algn="ctr"/>
            <a:r>
              <a:rPr lang="en-US" b="1" i="1" dirty="0" smtClean="0">
                <a:solidFill>
                  <a:schemeClr val="bg1"/>
                </a:solidFill>
              </a:rPr>
              <a:t>Place </a:t>
            </a:r>
            <a:r>
              <a:rPr lang="en-US" b="1" i="1" dirty="0">
                <a:solidFill>
                  <a:schemeClr val="bg1"/>
                </a:solidFill>
              </a:rPr>
              <a:t>God first in our lives</a:t>
            </a:r>
          </a:p>
          <a:p>
            <a:pPr lvl="0" algn="ctr"/>
            <a:r>
              <a:rPr lang="en-US" b="1" i="1" dirty="0">
                <a:solidFill>
                  <a:schemeClr val="bg1"/>
                </a:solidFill>
              </a:rPr>
              <a:t>Network in a transparent judgment free system </a:t>
            </a:r>
          </a:p>
          <a:p>
            <a:pPr lvl="0" algn="ctr"/>
            <a:r>
              <a:rPr lang="en-US" b="1" i="1" dirty="0">
                <a:solidFill>
                  <a:schemeClr val="bg1"/>
                </a:solidFill>
              </a:rPr>
              <a:t>Be intentional in positive growth</a:t>
            </a:r>
          </a:p>
          <a:p>
            <a:pPr lvl="0" algn="ctr"/>
            <a:r>
              <a:rPr lang="en-US" b="1" i="1" dirty="0" smtClean="0">
                <a:solidFill>
                  <a:schemeClr val="bg1"/>
                </a:solidFill>
              </a:rPr>
              <a:t>Share &amp; Encourage </a:t>
            </a:r>
            <a:r>
              <a:rPr lang="en-US" b="1" i="1" dirty="0">
                <a:solidFill>
                  <a:schemeClr val="bg1"/>
                </a:solidFill>
              </a:rPr>
              <a:t>economic empowerment</a:t>
            </a:r>
          </a:p>
          <a:p>
            <a:pPr lvl="0" algn="ctr"/>
            <a:r>
              <a:rPr lang="en-US" b="1" i="1" dirty="0" smtClean="0">
                <a:solidFill>
                  <a:schemeClr val="bg1"/>
                </a:solidFill>
              </a:rPr>
              <a:t>Implement Professional </a:t>
            </a:r>
            <a:r>
              <a:rPr lang="en-US" b="1" i="1" dirty="0">
                <a:solidFill>
                  <a:schemeClr val="bg1"/>
                </a:solidFill>
              </a:rPr>
              <a:t>&amp; personal development </a:t>
            </a:r>
          </a:p>
          <a:p>
            <a:pPr lvl="0" algn="ctr"/>
            <a:r>
              <a:rPr lang="en-US" b="1" i="1" dirty="0" smtClean="0">
                <a:solidFill>
                  <a:schemeClr val="bg1"/>
                </a:solidFill>
              </a:rPr>
              <a:t>Provide Community </a:t>
            </a:r>
            <a:r>
              <a:rPr lang="en-US" b="1" i="1" dirty="0">
                <a:solidFill>
                  <a:schemeClr val="bg1"/>
                </a:solidFill>
              </a:rPr>
              <a:t>support services</a:t>
            </a:r>
          </a:p>
          <a:p>
            <a:r>
              <a:rPr lang="en-US" dirty="0"/>
              <a:t> </a:t>
            </a:r>
            <a:endParaRPr lang="en-US" dirty="0" smtClean="0"/>
          </a:p>
          <a:p>
            <a:endParaRPr lang="en-US" dirty="0"/>
          </a:p>
          <a:p>
            <a:pPr indent="-228600" algn="ctr"/>
            <a:endParaRPr lang="en-US" b="1" i="1" dirty="0">
              <a:solidFill>
                <a:schemeClr val="bg1"/>
              </a:solidFill>
            </a:endParaRPr>
          </a:p>
          <a:p>
            <a:pPr indent="-228600">
              <a:buFont typeface="Arial" panose="020B0604020202020204" pitchFamily="34" charset="0"/>
              <a:buChar char="•"/>
            </a:pPr>
            <a:endParaRPr lang="en-US" b="1" i="1" dirty="0" smtClean="0">
              <a:solidFill>
                <a:schemeClr val="bg1"/>
              </a:solidFill>
            </a:endParaRPr>
          </a:p>
          <a:p>
            <a:pPr indent="-228600">
              <a:buFont typeface="Arial" panose="020B0604020202020204" pitchFamily="34" charset="0"/>
              <a:buChar char="•"/>
            </a:pPr>
            <a:endParaRPr lang="en-US" b="0" i="0" dirty="0" smtClean="0">
              <a:solidFill>
                <a:srgbClr val="1F1F1F"/>
              </a:solidFill>
              <a:effectLst/>
              <a:latin typeface="Roboto" panose="02000000000000000000" pitchFamily="2" charset="0"/>
            </a:endParaRPr>
          </a:p>
          <a:p>
            <a:endParaRPr lang="en-US" dirty="0"/>
          </a:p>
        </p:txBody>
      </p:sp>
      <p:sp>
        <p:nvSpPr>
          <p:cNvPr id="6146" name="AutoShape 2" descr="The 'Hidden' Crisis of Rural Homelessness | The Nati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 name="Picture 9" descr="How and Where to Volunteer to Help the Homeless"/>
          <p:cNvPicPr/>
          <p:nvPr/>
        </p:nvPicPr>
        <p:blipFill>
          <a:blip r:embed="rId2"/>
          <a:srcRect/>
          <a:stretch>
            <a:fillRect/>
          </a:stretch>
        </p:blipFill>
        <p:spPr bwMode="auto">
          <a:xfrm>
            <a:off x="2514600" y="152400"/>
            <a:ext cx="3962400" cy="2590800"/>
          </a:xfrm>
          <a:prstGeom prst="rect">
            <a:avLst/>
          </a:prstGeom>
          <a:noFill/>
          <a:ln w="9525">
            <a:solidFill>
              <a:schemeClr val="tx1"/>
            </a:solidFill>
            <a:miter lim="800000"/>
            <a:headEnd/>
            <a:tailEnd/>
          </a:ln>
        </p:spPr>
      </p:pic>
      <p:pic>
        <p:nvPicPr>
          <p:cNvPr id="13" name="Picture 3" descr="1000013591"/>
          <p:cNvPicPr>
            <a:picLocks noChangeAspect="1" noChangeArrowheads="1"/>
          </p:cNvPicPr>
          <p:nvPr/>
        </p:nvPicPr>
        <p:blipFill>
          <a:blip r:embed="rId3" cstate="print"/>
          <a:srcRect/>
          <a:stretch>
            <a:fillRect/>
          </a:stretch>
        </p:blipFill>
        <p:spPr bwMode="auto">
          <a:xfrm>
            <a:off x="152400" y="5791200"/>
            <a:ext cx="1371600" cy="685800"/>
          </a:xfrm>
          <a:prstGeom prst="rect">
            <a:avLst/>
          </a:prstGeom>
          <a:noFill/>
          <a:ln w="9525" algn="in">
            <a:noFill/>
            <a:miter lim="800000"/>
            <a:headEnd/>
            <a:tailEnd/>
          </a:ln>
          <a:effectLst/>
        </p:spPr>
      </p:pic>
    </p:spTree>
  </p:cSld>
  <p:clrMapOvr>
    <a:masterClrMapping/>
  </p:clrMapOvr>
  <p:transition advTm="45062">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0" y="0"/>
            <a:ext cx="9144000" cy="5410200"/>
          </a:xfrm>
          <a:prstGeom prst="rect">
            <a:avLst/>
          </a:prstGeom>
          <a:solidFill>
            <a:schemeClr val="tx1">
              <a:lumMod val="50000"/>
              <a:lumOff val="50000"/>
            </a:schemeClr>
          </a:solidFill>
          <a:ln w="25400">
            <a:solidFill>
              <a:schemeClr val="tx1"/>
            </a:solidFill>
            <a:miter lim="800000"/>
            <a:headEnd/>
            <a:tailEnd/>
          </a:ln>
        </p:spPr>
        <p:txBody>
          <a:bodyPr anchor="ctr"/>
          <a:lstStyle/>
          <a:p>
            <a:pPr algn="ctr"/>
            <a:endParaRPr lang="en-US" dirty="0" smtClean="0">
              <a:solidFill>
                <a:schemeClr val="bg1"/>
              </a:solidFill>
              <a:latin typeface="Calibri" pitchFamily="34" charset="0"/>
            </a:endParaRPr>
          </a:p>
          <a:p>
            <a:pPr algn="ctr"/>
            <a:endParaRPr lang="en-US" dirty="0">
              <a:solidFill>
                <a:schemeClr val="bg1"/>
              </a:solidFill>
              <a:latin typeface="Calibri" pitchFamily="34" charset="0"/>
            </a:endParaRPr>
          </a:p>
          <a:p>
            <a:pPr algn="ctr"/>
            <a:endParaRPr lang="en-US" dirty="0" smtClean="0">
              <a:solidFill>
                <a:schemeClr val="bg1"/>
              </a:solidFill>
              <a:latin typeface="Calibri" pitchFamily="34" charset="0"/>
            </a:endParaRPr>
          </a:p>
          <a:p>
            <a:pPr algn="ctr"/>
            <a:endParaRPr lang="en-US" dirty="0">
              <a:solidFill>
                <a:schemeClr val="bg1"/>
              </a:solidFill>
              <a:latin typeface="Calibri" pitchFamily="34" charset="0"/>
            </a:endParaRPr>
          </a:p>
        </p:txBody>
      </p:sp>
      <p:sp>
        <p:nvSpPr>
          <p:cNvPr id="3075" name="Rectangle 4"/>
          <p:cNvSpPr>
            <a:spLocks noChangeArrowheads="1"/>
          </p:cNvSpPr>
          <p:nvPr/>
        </p:nvSpPr>
        <p:spPr bwMode="auto">
          <a:xfrm>
            <a:off x="1676400" y="5410200"/>
            <a:ext cx="7467600" cy="1447800"/>
          </a:xfrm>
          <a:prstGeom prst="rect">
            <a:avLst/>
          </a:prstGeom>
          <a:solidFill>
            <a:srgbClr val="0D0D0D"/>
          </a:solidFill>
          <a:ln w="25400">
            <a:solidFill>
              <a:schemeClr val="tx1"/>
            </a:solidFill>
            <a:miter lim="800000"/>
            <a:headEnd/>
            <a:tailEnd/>
          </a:ln>
        </p:spPr>
        <p:txBody>
          <a:bodyPr anchor="ctr"/>
          <a:lstStyle/>
          <a:p>
            <a:pPr algn="ctr"/>
            <a:endParaRPr lang="en-US" sz="900" b="1" i="1" dirty="0">
              <a:solidFill>
                <a:schemeClr val="bg1"/>
              </a:solidFill>
              <a:latin typeface="Calibri" pitchFamily="34" charset="0"/>
            </a:endParaRPr>
          </a:p>
          <a:p>
            <a:pPr algn="ctr"/>
            <a:endParaRPr lang="en-US" sz="900" b="1" i="1" dirty="0">
              <a:solidFill>
                <a:schemeClr val="bg1"/>
              </a:solidFill>
              <a:latin typeface="Calibri" pitchFamily="34" charset="0"/>
            </a:endParaRPr>
          </a:p>
          <a:p>
            <a:pPr algn="ctr"/>
            <a:endParaRPr lang="en-US" sz="900" b="1" i="1" dirty="0">
              <a:solidFill>
                <a:schemeClr val="bg1"/>
              </a:solidFill>
              <a:latin typeface="Calibri" pitchFamily="34" charset="0"/>
            </a:endParaRPr>
          </a:p>
          <a:p>
            <a:pPr algn="ctr">
              <a:buFontTx/>
              <a:buChar char="-"/>
            </a:pPr>
            <a:r>
              <a:rPr lang="en-US" sz="3600" b="1" i="1" dirty="0">
                <a:solidFill>
                  <a:schemeClr val="bg1"/>
                </a:solidFill>
                <a:latin typeface="Calibri" pitchFamily="34" charset="0"/>
              </a:rPr>
              <a:t> </a:t>
            </a:r>
            <a:r>
              <a:rPr lang="en-US" sz="3600" b="1" i="1" dirty="0" smtClean="0">
                <a:solidFill>
                  <a:schemeClr val="bg1"/>
                </a:solidFill>
                <a:latin typeface="Calibri" pitchFamily="34" charset="0"/>
              </a:rPr>
              <a:t>Vision </a:t>
            </a:r>
            <a:r>
              <a:rPr lang="en-US" sz="3600" b="1" i="1" dirty="0">
                <a:solidFill>
                  <a:schemeClr val="bg1"/>
                </a:solidFill>
                <a:latin typeface="Calibri" pitchFamily="34" charset="0"/>
              </a:rPr>
              <a:t>- </a:t>
            </a:r>
          </a:p>
          <a:p>
            <a:pPr algn="ctr"/>
            <a:endParaRPr lang="en-US" sz="3600" b="1" i="1" dirty="0">
              <a:solidFill>
                <a:schemeClr val="bg1"/>
              </a:solidFill>
              <a:latin typeface="Calibri" pitchFamily="34" charset="0"/>
            </a:endParaRPr>
          </a:p>
        </p:txBody>
      </p:sp>
      <p:sp>
        <p:nvSpPr>
          <p:cNvPr id="9" name="TextBox 8"/>
          <p:cNvSpPr txBox="1"/>
          <p:nvPr/>
        </p:nvSpPr>
        <p:spPr>
          <a:xfrm>
            <a:off x="228600" y="2743200"/>
            <a:ext cx="8763000" cy="523220"/>
          </a:xfrm>
          <a:prstGeom prst="rect">
            <a:avLst/>
          </a:prstGeom>
          <a:noFill/>
        </p:spPr>
        <p:txBody>
          <a:bodyPr wrap="square" rtlCol="0">
            <a:spAutoFit/>
          </a:bodyPr>
          <a:lstStyle/>
          <a:p>
            <a:pPr algn="ctr"/>
            <a:endParaRPr lang="en-US" sz="1400" dirty="0" smtClean="0">
              <a:solidFill>
                <a:schemeClr val="bg1"/>
              </a:solidFill>
            </a:endParaRPr>
          </a:p>
          <a:p>
            <a:pPr algn="ctr"/>
            <a:endParaRPr lang="en-US" sz="1400" dirty="0" smtClean="0">
              <a:solidFill>
                <a:schemeClr val="bg1"/>
              </a:solidFill>
            </a:endParaRPr>
          </a:p>
        </p:txBody>
      </p:sp>
      <p:sp>
        <p:nvSpPr>
          <p:cNvPr id="15362" name="AutoShape 2" descr="Serving Our Neighbors in Need | MUST Ministries. | MUST Ministrie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2" name="TextBox 11"/>
          <p:cNvSpPr txBox="1"/>
          <p:nvPr/>
        </p:nvSpPr>
        <p:spPr>
          <a:xfrm>
            <a:off x="0" y="3124200"/>
            <a:ext cx="9144000" cy="2308324"/>
          </a:xfrm>
          <a:prstGeom prst="rect">
            <a:avLst/>
          </a:prstGeom>
          <a:noFill/>
        </p:spPr>
        <p:txBody>
          <a:bodyPr wrap="square" rtlCol="0">
            <a:spAutoFit/>
          </a:bodyPr>
          <a:lstStyle/>
          <a:p>
            <a:pPr indent="-228600"/>
            <a:endParaRPr lang="en-US" b="0" i="0" dirty="0" smtClean="0">
              <a:solidFill>
                <a:srgbClr val="1F1F1F"/>
              </a:solidFill>
              <a:effectLst/>
              <a:latin typeface="Google Sans"/>
            </a:endParaRPr>
          </a:p>
          <a:p>
            <a:pPr indent="-228600"/>
            <a:endParaRPr lang="en-US" dirty="0">
              <a:solidFill>
                <a:srgbClr val="1F1F1F"/>
              </a:solidFill>
              <a:latin typeface="Google Sans"/>
            </a:endParaRPr>
          </a:p>
          <a:p>
            <a:pPr indent="-228600" algn="ctr"/>
            <a:r>
              <a:rPr lang="en-US" b="1" i="1" dirty="0">
                <a:solidFill>
                  <a:schemeClr val="bg1"/>
                </a:solidFill>
              </a:rPr>
              <a:t>To empower and inspire breakthroughs and transformation through networking, sharing testimonies, being transparent and </a:t>
            </a:r>
            <a:r>
              <a:rPr lang="en-US" b="1" i="1" dirty="0" smtClean="0">
                <a:solidFill>
                  <a:schemeClr val="bg1"/>
                </a:solidFill>
              </a:rPr>
              <a:t>intentional with </a:t>
            </a:r>
            <a:r>
              <a:rPr lang="en-US" b="1" i="1" dirty="0">
                <a:solidFill>
                  <a:schemeClr val="bg1"/>
                </a:solidFill>
              </a:rPr>
              <a:t>those </a:t>
            </a:r>
            <a:r>
              <a:rPr lang="en-US" b="1" i="1" dirty="0" smtClean="0">
                <a:solidFill>
                  <a:schemeClr val="bg1"/>
                </a:solidFill>
              </a:rPr>
              <a:t>who struggle </a:t>
            </a:r>
            <a:r>
              <a:rPr lang="en-US" b="1" i="1" dirty="0">
                <a:solidFill>
                  <a:schemeClr val="bg1"/>
                </a:solidFill>
              </a:rPr>
              <a:t>in their walk of life, mental state, their fear outweighing their faith and wherever they feel weakened. </a:t>
            </a:r>
          </a:p>
          <a:p>
            <a:pPr indent="-228600">
              <a:buFont typeface="Arial" panose="020B0604020202020204" pitchFamily="34" charset="0"/>
              <a:buChar char="•"/>
            </a:pPr>
            <a:endParaRPr lang="en-US" b="1" i="1" dirty="0" smtClean="0">
              <a:solidFill>
                <a:schemeClr val="bg1"/>
              </a:solidFill>
            </a:endParaRPr>
          </a:p>
          <a:p>
            <a:pPr indent="-228600">
              <a:buFont typeface="Arial" panose="020B0604020202020204" pitchFamily="34" charset="0"/>
              <a:buChar char="•"/>
            </a:pPr>
            <a:endParaRPr lang="en-US" b="0" i="0" dirty="0" smtClean="0">
              <a:solidFill>
                <a:srgbClr val="1F1F1F"/>
              </a:solidFill>
              <a:effectLst/>
              <a:latin typeface="Roboto" panose="02000000000000000000" pitchFamily="2" charset="0"/>
            </a:endParaRPr>
          </a:p>
          <a:p>
            <a:endParaRPr lang="en-US" dirty="0"/>
          </a:p>
        </p:txBody>
      </p:sp>
      <p:sp>
        <p:nvSpPr>
          <p:cNvPr id="6146" name="AutoShape 2" descr="The 'Hidden' Crisis of Rural Homelessness | The Nati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2290" name="Picture 2" descr="women-volunteering-at-soup-kitchen-ThinkstockPhotos"/>
          <p:cNvPicPr>
            <a:picLocks noChangeAspect="1" noChangeArrowheads="1"/>
          </p:cNvPicPr>
          <p:nvPr/>
        </p:nvPicPr>
        <p:blipFill>
          <a:blip r:embed="rId2"/>
          <a:srcRect/>
          <a:stretch>
            <a:fillRect/>
          </a:stretch>
        </p:blipFill>
        <p:spPr bwMode="auto">
          <a:xfrm>
            <a:off x="2514600" y="381000"/>
            <a:ext cx="4554537" cy="3035300"/>
          </a:xfrm>
          <a:prstGeom prst="rect">
            <a:avLst/>
          </a:prstGeom>
          <a:noFill/>
          <a:ln w="9525" algn="in">
            <a:solidFill>
              <a:schemeClr val="tx1"/>
            </a:solidFill>
            <a:miter lim="800000"/>
            <a:headEnd/>
            <a:tailEnd/>
          </a:ln>
          <a:effectLst/>
        </p:spPr>
      </p:pic>
      <p:pic>
        <p:nvPicPr>
          <p:cNvPr id="10" name="Picture 3" descr="1000013591"/>
          <p:cNvPicPr>
            <a:picLocks noChangeAspect="1" noChangeArrowheads="1"/>
          </p:cNvPicPr>
          <p:nvPr/>
        </p:nvPicPr>
        <p:blipFill>
          <a:blip r:embed="rId3" cstate="print"/>
          <a:srcRect/>
          <a:stretch>
            <a:fillRect/>
          </a:stretch>
        </p:blipFill>
        <p:spPr bwMode="auto">
          <a:xfrm>
            <a:off x="152400" y="5791200"/>
            <a:ext cx="1371600" cy="685800"/>
          </a:xfrm>
          <a:prstGeom prst="rect">
            <a:avLst/>
          </a:prstGeom>
          <a:noFill/>
          <a:ln w="9525" algn="in">
            <a:noFill/>
            <a:miter lim="800000"/>
            <a:headEnd/>
            <a:tailEnd/>
          </a:ln>
          <a:effectLst/>
        </p:spPr>
      </p:pic>
    </p:spTree>
  </p:cSld>
  <p:clrMapOvr>
    <a:masterClrMapping/>
  </p:clrMapOvr>
  <p:transition advTm="45062">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0" y="0"/>
            <a:ext cx="9144000" cy="5410200"/>
          </a:xfrm>
          <a:prstGeom prst="rect">
            <a:avLst/>
          </a:prstGeom>
          <a:solidFill>
            <a:schemeClr val="tx1">
              <a:lumMod val="50000"/>
              <a:lumOff val="50000"/>
            </a:schemeClr>
          </a:solidFill>
          <a:ln w="25400">
            <a:solidFill>
              <a:schemeClr val="tx1"/>
            </a:solidFill>
            <a:miter lim="800000"/>
            <a:headEnd/>
            <a:tailEnd/>
          </a:ln>
        </p:spPr>
        <p:txBody>
          <a:bodyPr anchor="ctr"/>
          <a:lstStyle/>
          <a:p>
            <a:pPr algn="ctr"/>
            <a:endParaRPr lang="en-US" dirty="0" smtClean="0">
              <a:solidFill>
                <a:schemeClr val="bg1"/>
              </a:solidFill>
              <a:latin typeface="Calibri" pitchFamily="34" charset="0"/>
            </a:endParaRPr>
          </a:p>
          <a:p>
            <a:pPr algn="ctr"/>
            <a:endParaRPr lang="en-US" dirty="0">
              <a:solidFill>
                <a:schemeClr val="bg1"/>
              </a:solidFill>
              <a:latin typeface="Calibri" pitchFamily="34" charset="0"/>
            </a:endParaRPr>
          </a:p>
          <a:p>
            <a:pPr algn="ctr"/>
            <a:endParaRPr lang="en-US" dirty="0" smtClean="0">
              <a:solidFill>
                <a:schemeClr val="bg1"/>
              </a:solidFill>
              <a:latin typeface="Calibri" pitchFamily="34" charset="0"/>
            </a:endParaRPr>
          </a:p>
          <a:p>
            <a:pPr algn="ctr"/>
            <a:endParaRPr lang="en-US" dirty="0">
              <a:solidFill>
                <a:schemeClr val="bg1"/>
              </a:solidFill>
              <a:latin typeface="Calibri" pitchFamily="34" charset="0"/>
            </a:endParaRPr>
          </a:p>
        </p:txBody>
      </p:sp>
      <p:sp>
        <p:nvSpPr>
          <p:cNvPr id="3075" name="Rectangle 4"/>
          <p:cNvSpPr>
            <a:spLocks noChangeArrowheads="1"/>
          </p:cNvSpPr>
          <p:nvPr/>
        </p:nvSpPr>
        <p:spPr bwMode="auto">
          <a:xfrm>
            <a:off x="1676400" y="5410200"/>
            <a:ext cx="7467600" cy="1447800"/>
          </a:xfrm>
          <a:prstGeom prst="rect">
            <a:avLst/>
          </a:prstGeom>
          <a:solidFill>
            <a:srgbClr val="0D0D0D"/>
          </a:solidFill>
          <a:ln w="25400">
            <a:solidFill>
              <a:schemeClr val="tx1"/>
            </a:solidFill>
            <a:miter lim="800000"/>
            <a:headEnd/>
            <a:tailEnd/>
          </a:ln>
        </p:spPr>
        <p:txBody>
          <a:bodyPr anchor="ctr"/>
          <a:lstStyle/>
          <a:p>
            <a:pPr algn="ctr"/>
            <a:endParaRPr lang="en-US" sz="900" b="1" i="1" dirty="0">
              <a:solidFill>
                <a:schemeClr val="bg1"/>
              </a:solidFill>
              <a:latin typeface="Calibri" pitchFamily="34" charset="0"/>
            </a:endParaRPr>
          </a:p>
          <a:p>
            <a:pPr algn="ctr"/>
            <a:endParaRPr lang="en-US" sz="900" b="1" i="1" dirty="0">
              <a:solidFill>
                <a:schemeClr val="bg1"/>
              </a:solidFill>
              <a:latin typeface="Calibri" pitchFamily="34" charset="0"/>
            </a:endParaRPr>
          </a:p>
          <a:p>
            <a:pPr algn="ctr"/>
            <a:endParaRPr lang="en-US" sz="900" b="1" i="1" dirty="0">
              <a:solidFill>
                <a:schemeClr val="bg1"/>
              </a:solidFill>
              <a:latin typeface="Calibri" pitchFamily="34" charset="0"/>
            </a:endParaRPr>
          </a:p>
          <a:p>
            <a:pPr algn="ctr">
              <a:buFontTx/>
              <a:buChar char="-"/>
            </a:pPr>
            <a:r>
              <a:rPr lang="en-US" sz="3600" b="1" i="1" dirty="0">
                <a:solidFill>
                  <a:schemeClr val="bg1"/>
                </a:solidFill>
                <a:latin typeface="Calibri" pitchFamily="34" charset="0"/>
              </a:rPr>
              <a:t> </a:t>
            </a:r>
            <a:r>
              <a:rPr lang="en-US" sz="3600" b="1" i="1" dirty="0" smtClean="0">
                <a:solidFill>
                  <a:schemeClr val="bg1"/>
                </a:solidFill>
                <a:latin typeface="Calibri" pitchFamily="34" charset="0"/>
              </a:rPr>
              <a:t>Purpose </a:t>
            </a:r>
            <a:r>
              <a:rPr lang="en-US" sz="3600" b="1" i="1" dirty="0">
                <a:solidFill>
                  <a:schemeClr val="bg1"/>
                </a:solidFill>
                <a:latin typeface="Calibri" pitchFamily="34" charset="0"/>
              </a:rPr>
              <a:t>- </a:t>
            </a:r>
          </a:p>
          <a:p>
            <a:pPr algn="ctr"/>
            <a:endParaRPr lang="en-US" sz="3600" b="1" i="1" dirty="0">
              <a:solidFill>
                <a:schemeClr val="bg1"/>
              </a:solidFill>
              <a:latin typeface="Calibri" pitchFamily="34" charset="0"/>
            </a:endParaRPr>
          </a:p>
        </p:txBody>
      </p:sp>
      <p:sp>
        <p:nvSpPr>
          <p:cNvPr id="9" name="TextBox 8"/>
          <p:cNvSpPr txBox="1"/>
          <p:nvPr/>
        </p:nvSpPr>
        <p:spPr>
          <a:xfrm>
            <a:off x="228600" y="2743200"/>
            <a:ext cx="8763000" cy="523220"/>
          </a:xfrm>
          <a:prstGeom prst="rect">
            <a:avLst/>
          </a:prstGeom>
          <a:noFill/>
        </p:spPr>
        <p:txBody>
          <a:bodyPr wrap="square" rtlCol="0">
            <a:spAutoFit/>
          </a:bodyPr>
          <a:lstStyle/>
          <a:p>
            <a:pPr algn="ctr"/>
            <a:endParaRPr lang="en-US" sz="1400" dirty="0" smtClean="0">
              <a:solidFill>
                <a:schemeClr val="bg1"/>
              </a:solidFill>
            </a:endParaRPr>
          </a:p>
          <a:p>
            <a:pPr algn="ctr"/>
            <a:endParaRPr lang="en-US" sz="1400" dirty="0" smtClean="0">
              <a:solidFill>
                <a:schemeClr val="bg1"/>
              </a:solidFill>
            </a:endParaRPr>
          </a:p>
        </p:txBody>
      </p:sp>
      <p:sp>
        <p:nvSpPr>
          <p:cNvPr id="15362" name="AutoShape 2" descr="Serving Our Neighbors in Need | MUST Ministries. | MUST Ministrie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2" name="TextBox 11"/>
          <p:cNvSpPr txBox="1"/>
          <p:nvPr/>
        </p:nvSpPr>
        <p:spPr>
          <a:xfrm>
            <a:off x="0" y="3124200"/>
            <a:ext cx="9144000" cy="2308324"/>
          </a:xfrm>
          <a:prstGeom prst="rect">
            <a:avLst/>
          </a:prstGeom>
          <a:noFill/>
        </p:spPr>
        <p:txBody>
          <a:bodyPr wrap="square" rtlCol="0">
            <a:spAutoFit/>
          </a:bodyPr>
          <a:lstStyle/>
          <a:p>
            <a:pPr indent="-228600"/>
            <a:endParaRPr lang="en-US" b="0" i="0" dirty="0" smtClean="0">
              <a:solidFill>
                <a:srgbClr val="1F1F1F"/>
              </a:solidFill>
              <a:effectLst/>
              <a:latin typeface="Google Sans"/>
            </a:endParaRPr>
          </a:p>
          <a:p>
            <a:pPr indent="-228600"/>
            <a:endParaRPr lang="en-US" dirty="0">
              <a:solidFill>
                <a:srgbClr val="1F1F1F"/>
              </a:solidFill>
              <a:latin typeface="Google Sans"/>
            </a:endParaRPr>
          </a:p>
          <a:p>
            <a:pPr indent="-228600" algn="ctr"/>
            <a:r>
              <a:rPr lang="en-US" b="1" i="1" dirty="0" smtClean="0">
                <a:solidFill>
                  <a:schemeClr val="bg1"/>
                </a:solidFill>
              </a:rPr>
              <a:t>Community engagement is paramount for our program to strive and help the ones in need. Social events at various shelters and extended stay properties will be our focus of care. Working with local properties managers will allow us to help families during process.</a:t>
            </a:r>
            <a:endParaRPr lang="en-US" b="1" i="1" dirty="0">
              <a:solidFill>
                <a:schemeClr val="bg1"/>
              </a:solidFill>
            </a:endParaRPr>
          </a:p>
          <a:p>
            <a:pPr indent="-228600"/>
            <a:endParaRPr lang="en-US" b="1" i="1" dirty="0" smtClean="0">
              <a:solidFill>
                <a:schemeClr val="bg1"/>
              </a:solidFill>
            </a:endParaRPr>
          </a:p>
          <a:p>
            <a:pPr indent="-228600">
              <a:buFont typeface="Arial" panose="020B0604020202020204" pitchFamily="34" charset="0"/>
              <a:buChar char="•"/>
            </a:pPr>
            <a:endParaRPr lang="en-US" b="0" i="0" dirty="0" smtClean="0">
              <a:solidFill>
                <a:srgbClr val="1F1F1F"/>
              </a:solidFill>
              <a:effectLst/>
              <a:latin typeface="Roboto" panose="02000000000000000000" pitchFamily="2" charset="0"/>
            </a:endParaRPr>
          </a:p>
          <a:p>
            <a:endParaRPr lang="en-US" dirty="0"/>
          </a:p>
        </p:txBody>
      </p:sp>
      <p:sp>
        <p:nvSpPr>
          <p:cNvPr id="6146" name="AutoShape 2" descr="The 'Hidden' Crisis of Rural Homelessness | The Nati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4338" name="Picture 2" descr="Ways to Help Your Neighbors Experiencing Homelessness - Texas Homeless  Network"/>
          <p:cNvPicPr>
            <a:picLocks noChangeAspect="1" noChangeArrowheads="1"/>
          </p:cNvPicPr>
          <p:nvPr/>
        </p:nvPicPr>
        <p:blipFill>
          <a:blip r:embed="rId2"/>
          <a:srcRect/>
          <a:stretch>
            <a:fillRect/>
          </a:stretch>
        </p:blipFill>
        <p:spPr bwMode="auto">
          <a:xfrm>
            <a:off x="2362200" y="228600"/>
            <a:ext cx="4848225" cy="3228975"/>
          </a:xfrm>
          <a:prstGeom prst="rect">
            <a:avLst/>
          </a:prstGeom>
          <a:noFill/>
          <a:ln>
            <a:solidFill>
              <a:schemeClr val="tx1"/>
            </a:solidFill>
          </a:ln>
        </p:spPr>
      </p:pic>
      <p:pic>
        <p:nvPicPr>
          <p:cNvPr id="10" name="Picture 3" descr="1000013591"/>
          <p:cNvPicPr>
            <a:picLocks noChangeAspect="1" noChangeArrowheads="1"/>
          </p:cNvPicPr>
          <p:nvPr/>
        </p:nvPicPr>
        <p:blipFill>
          <a:blip r:embed="rId3" cstate="print"/>
          <a:srcRect/>
          <a:stretch>
            <a:fillRect/>
          </a:stretch>
        </p:blipFill>
        <p:spPr bwMode="auto">
          <a:xfrm>
            <a:off x="152400" y="5791200"/>
            <a:ext cx="1371600" cy="685800"/>
          </a:xfrm>
          <a:prstGeom prst="rect">
            <a:avLst/>
          </a:prstGeom>
          <a:noFill/>
          <a:ln w="9525" algn="in">
            <a:noFill/>
            <a:miter lim="800000"/>
            <a:headEnd/>
            <a:tailEnd/>
          </a:ln>
          <a:effectLst/>
        </p:spPr>
      </p:pic>
    </p:spTree>
  </p:cSld>
  <p:clrMapOvr>
    <a:masterClrMapping/>
  </p:clrMapOvr>
  <p:transition advTm="45062">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0" y="0"/>
            <a:ext cx="9144000" cy="5410200"/>
          </a:xfrm>
          <a:prstGeom prst="rect">
            <a:avLst/>
          </a:prstGeom>
          <a:solidFill>
            <a:schemeClr val="tx1">
              <a:lumMod val="50000"/>
              <a:lumOff val="50000"/>
            </a:schemeClr>
          </a:solidFill>
          <a:ln w="25400">
            <a:solidFill>
              <a:schemeClr val="tx1"/>
            </a:solidFill>
            <a:miter lim="800000"/>
            <a:headEnd/>
            <a:tailEnd/>
          </a:ln>
        </p:spPr>
        <p:txBody>
          <a:bodyPr anchor="ctr"/>
          <a:lstStyle/>
          <a:p>
            <a:pPr algn="ctr"/>
            <a:endParaRPr lang="en-US" dirty="0" smtClean="0">
              <a:solidFill>
                <a:schemeClr val="bg1"/>
              </a:solidFill>
              <a:latin typeface="Calibri" pitchFamily="34" charset="0"/>
            </a:endParaRPr>
          </a:p>
          <a:p>
            <a:pPr algn="ctr"/>
            <a:endParaRPr lang="en-US" dirty="0">
              <a:solidFill>
                <a:schemeClr val="bg1"/>
              </a:solidFill>
              <a:latin typeface="Calibri" pitchFamily="34" charset="0"/>
            </a:endParaRPr>
          </a:p>
          <a:p>
            <a:pPr algn="ctr"/>
            <a:endParaRPr lang="en-US" dirty="0" smtClean="0">
              <a:solidFill>
                <a:schemeClr val="bg1"/>
              </a:solidFill>
              <a:latin typeface="Calibri" pitchFamily="34" charset="0"/>
            </a:endParaRPr>
          </a:p>
          <a:p>
            <a:pPr algn="ctr"/>
            <a:endParaRPr lang="en-US" dirty="0">
              <a:solidFill>
                <a:schemeClr val="bg1"/>
              </a:solidFill>
              <a:latin typeface="Calibri" pitchFamily="34" charset="0"/>
            </a:endParaRPr>
          </a:p>
        </p:txBody>
      </p:sp>
      <p:sp>
        <p:nvSpPr>
          <p:cNvPr id="3075" name="Rectangle 4"/>
          <p:cNvSpPr>
            <a:spLocks noChangeArrowheads="1"/>
          </p:cNvSpPr>
          <p:nvPr/>
        </p:nvSpPr>
        <p:spPr bwMode="auto">
          <a:xfrm>
            <a:off x="1676400" y="5410200"/>
            <a:ext cx="7467600" cy="1447800"/>
          </a:xfrm>
          <a:prstGeom prst="rect">
            <a:avLst/>
          </a:prstGeom>
          <a:solidFill>
            <a:srgbClr val="0D0D0D"/>
          </a:solidFill>
          <a:ln w="25400">
            <a:solidFill>
              <a:schemeClr val="tx1"/>
            </a:solidFill>
            <a:miter lim="800000"/>
            <a:headEnd/>
            <a:tailEnd/>
          </a:ln>
        </p:spPr>
        <p:txBody>
          <a:bodyPr anchor="ctr"/>
          <a:lstStyle/>
          <a:p>
            <a:pPr algn="ctr"/>
            <a:endParaRPr lang="en-US" sz="900" b="1" i="1" dirty="0">
              <a:solidFill>
                <a:schemeClr val="bg1"/>
              </a:solidFill>
              <a:latin typeface="Calibri" pitchFamily="34" charset="0"/>
            </a:endParaRPr>
          </a:p>
          <a:p>
            <a:pPr algn="ctr"/>
            <a:endParaRPr lang="en-US" sz="900" b="1" i="1" dirty="0">
              <a:solidFill>
                <a:schemeClr val="bg1"/>
              </a:solidFill>
              <a:latin typeface="Calibri" pitchFamily="34" charset="0"/>
            </a:endParaRPr>
          </a:p>
          <a:p>
            <a:pPr algn="ctr"/>
            <a:endParaRPr lang="en-US" sz="900" b="1" i="1" dirty="0">
              <a:solidFill>
                <a:schemeClr val="bg1"/>
              </a:solidFill>
              <a:latin typeface="Calibri" pitchFamily="34" charset="0"/>
            </a:endParaRPr>
          </a:p>
          <a:p>
            <a:pPr algn="ctr">
              <a:buFontTx/>
              <a:buChar char="-"/>
            </a:pPr>
            <a:r>
              <a:rPr lang="en-US" sz="3600" b="1" i="1" dirty="0">
                <a:solidFill>
                  <a:schemeClr val="bg1"/>
                </a:solidFill>
                <a:latin typeface="Calibri" pitchFamily="34" charset="0"/>
              </a:rPr>
              <a:t> </a:t>
            </a:r>
            <a:r>
              <a:rPr lang="en-US" sz="3600" b="1" i="1" dirty="0" smtClean="0">
                <a:solidFill>
                  <a:schemeClr val="bg1"/>
                </a:solidFill>
                <a:latin typeface="Calibri" pitchFamily="34" charset="0"/>
              </a:rPr>
              <a:t>H.U.G.S </a:t>
            </a:r>
            <a:r>
              <a:rPr lang="en-US" sz="3600" b="1" i="1" dirty="0">
                <a:solidFill>
                  <a:schemeClr val="bg1"/>
                </a:solidFill>
                <a:latin typeface="Calibri" pitchFamily="34" charset="0"/>
              </a:rPr>
              <a:t>- </a:t>
            </a:r>
          </a:p>
          <a:p>
            <a:pPr algn="ctr"/>
            <a:endParaRPr lang="en-US" sz="3600" b="1" i="1" dirty="0">
              <a:solidFill>
                <a:schemeClr val="bg1"/>
              </a:solidFill>
              <a:latin typeface="Calibri" pitchFamily="34" charset="0"/>
            </a:endParaRPr>
          </a:p>
        </p:txBody>
      </p:sp>
      <p:sp>
        <p:nvSpPr>
          <p:cNvPr id="9" name="TextBox 8"/>
          <p:cNvSpPr txBox="1"/>
          <p:nvPr/>
        </p:nvSpPr>
        <p:spPr>
          <a:xfrm>
            <a:off x="228600" y="2743200"/>
            <a:ext cx="8763000" cy="523220"/>
          </a:xfrm>
          <a:prstGeom prst="rect">
            <a:avLst/>
          </a:prstGeom>
          <a:noFill/>
        </p:spPr>
        <p:txBody>
          <a:bodyPr wrap="square" rtlCol="0">
            <a:spAutoFit/>
          </a:bodyPr>
          <a:lstStyle/>
          <a:p>
            <a:pPr algn="ctr"/>
            <a:endParaRPr lang="en-US" sz="1400" dirty="0" smtClean="0">
              <a:solidFill>
                <a:schemeClr val="bg1"/>
              </a:solidFill>
            </a:endParaRPr>
          </a:p>
          <a:p>
            <a:pPr algn="ctr"/>
            <a:endParaRPr lang="en-US" sz="1400" dirty="0" smtClean="0">
              <a:solidFill>
                <a:schemeClr val="bg1"/>
              </a:solidFill>
            </a:endParaRPr>
          </a:p>
        </p:txBody>
      </p:sp>
      <p:sp>
        <p:nvSpPr>
          <p:cNvPr id="15362" name="AutoShape 2" descr="Serving Our Neighbors in Need | MUST Ministries. | MUST Ministrie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2" name="TextBox 11"/>
          <p:cNvSpPr txBox="1"/>
          <p:nvPr/>
        </p:nvSpPr>
        <p:spPr>
          <a:xfrm>
            <a:off x="0" y="3124200"/>
            <a:ext cx="9144000" cy="1477328"/>
          </a:xfrm>
          <a:prstGeom prst="rect">
            <a:avLst/>
          </a:prstGeom>
          <a:noFill/>
        </p:spPr>
        <p:txBody>
          <a:bodyPr wrap="square" rtlCol="0">
            <a:spAutoFit/>
          </a:bodyPr>
          <a:lstStyle/>
          <a:p>
            <a:pPr indent="-228600"/>
            <a:endParaRPr lang="en-US" b="0" i="0" dirty="0" smtClean="0">
              <a:solidFill>
                <a:srgbClr val="1F1F1F"/>
              </a:solidFill>
              <a:effectLst/>
              <a:latin typeface="Google Sans"/>
            </a:endParaRPr>
          </a:p>
          <a:p>
            <a:pPr indent="-228600"/>
            <a:endParaRPr lang="en-US" dirty="0">
              <a:solidFill>
                <a:srgbClr val="1F1F1F"/>
              </a:solidFill>
              <a:latin typeface="Google Sans"/>
            </a:endParaRPr>
          </a:p>
          <a:p>
            <a:pPr indent="-228600"/>
            <a:endParaRPr lang="en-US" b="1" i="1" dirty="0" smtClean="0">
              <a:solidFill>
                <a:schemeClr val="bg1"/>
              </a:solidFill>
            </a:endParaRPr>
          </a:p>
          <a:p>
            <a:pPr indent="-228600">
              <a:buFont typeface="Arial" panose="020B0604020202020204" pitchFamily="34" charset="0"/>
              <a:buChar char="•"/>
            </a:pPr>
            <a:endParaRPr lang="en-US" b="0" i="0" dirty="0" smtClean="0">
              <a:solidFill>
                <a:srgbClr val="1F1F1F"/>
              </a:solidFill>
              <a:effectLst/>
              <a:latin typeface="Roboto" panose="02000000000000000000" pitchFamily="2" charset="0"/>
            </a:endParaRPr>
          </a:p>
          <a:p>
            <a:endParaRPr lang="en-US" dirty="0"/>
          </a:p>
        </p:txBody>
      </p:sp>
      <p:sp>
        <p:nvSpPr>
          <p:cNvPr id="6146" name="AutoShape 2" descr="The 'Hidden' Crisis of Rural Homelessness | The Nati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27" name="Picture 3" descr="HUGS_Card_240907_141152_1_(1)_368325513556159"/>
          <p:cNvPicPr>
            <a:picLocks noChangeAspect="1" noChangeArrowheads="1"/>
          </p:cNvPicPr>
          <p:nvPr/>
        </p:nvPicPr>
        <p:blipFill>
          <a:blip r:embed="rId2" cstate="print"/>
          <a:srcRect/>
          <a:stretch>
            <a:fillRect/>
          </a:stretch>
        </p:blipFill>
        <p:spPr bwMode="auto">
          <a:xfrm>
            <a:off x="2743200" y="152400"/>
            <a:ext cx="3962400" cy="4971734"/>
          </a:xfrm>
          <a:prstGeom prst="rect">
            <a:avLst/>
          </a:prstGeom>
          <a:noFill/>
          <a:ln w="9525" algn="in">
            <a:solidFill>
              <a:schemeClr val="tx1"/>
            </a:solidFill>
            <a:miter lim="800000"/>
            <a:headEnd/>
            <a:tailEnd/>
          </a:ln>
          <a:effectLst/>
        </p:spPr>
      </p:pic>
      <p:pic>
        <p:nvPicPr>
          <p:cNvPr id="10" name="Picture 3" descr="1000013591"/>
          <p:cNvPicPr>
            <a:picLocks noChangeAspect="1" noChangeArrowheads="1"/>
          </p:cNvPicPr>
          <p:nvPr/>
        </p:nvPicPr>
        <p:blipFill>
          <a:blip r:embed="rId3" cstate="print"/>
          <a:srcRect/>
          <a:stretch>
            <a:fillRect/>
          </a:stretch>
        </p:blipFill>
        <p:spPr bwMode="auto">
          <a:xfrm>
            <a:off x="152400" y="5791200"/>
            <a:ext cx="1371600" cy="685800"/>
          </a:xfrm>
          <a:prstGeom prst="rect">
            <a:avLst/>
          </a:prstGeom>
          <a:noFill/>
          <a:ln w="9525" algn="in">
            <a:noFill/>
            <a:miter lim="800000"/>
            <a:headEnd/>
            <a:tailEnd/>
          </a:ln>
          <a:effectLst/>
        </p:spPr>
      </p:pic>
    </p:spTree>
  </p:cSld>
  <p:clrMapOvr>
    <a:masterClrMapping/>
  </p:clrMapOvr>
  <p:transition advTm="45062">
    <p:dissolv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TotalTime>
  <Words>147</Words>
  <Application>Microsoft Office PowerPoint</Application>
  <PresentationFormat>On-screen Show (4:3)</PresentationFormat>
  <Paragraphs>68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Slide 2</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Superior</dc:creator>
  <cp:lastModifiedBy>Superior</cp:lastModifiedBy>
  <cp:revision>8</cp:revision>
  <dcterms:created xsi:type="dcterms:W3CDTF">2024-09-09T02:11:34Z</dcterms:created>
  <dcterms:modified xsi:type="dcterms:W3CDTF">2024-12-12T15:24:48Z</dcterms:modified>
</cp:coreProperties>
</file>