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0" r:id="rId4"/>
    <p:sldId id="261" r:id="rId5"/>
    <p:sldId id="262" r:id="rId6"/>
    <p:sldId id="263" r:id="rId7"/>
    <p:sldId id="265" r:id="rId8"/>
    <p:sldId id="266" r:id="rId9"/>
    <p:sldId id="267" r:id="rId10"/>
    <p:sldId id="270" r:id="rId11"/>
    <p:sldId id="271" r:id="rId12"/>
    <p:sldId id="272" r:id="rId13"/>
    <p:sldId id="273" r:id="rId14"/>
    <p:sldId id="274"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EFA6D-49A0-4259-934E-32E1C5910C6A}" type="datetimeFigureOut">
              <a:rPr lang="en-US" smtClean="0"/>
              <a:pPr/>
              <a:t>10/1/2025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C253D-E32C-4EBB-BCF3-3224DDAAC0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C2DE1-63BE-4C7F-94CD-2CD35489D968}"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C92BAD-06F2-419F-B4D2-C067659D21BC}"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9432C5-8975-4DAC-B252-D333CD7C9C04}"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A86C6C-DD37-46E7-8EFA-E888D00CAB29}"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8C8DB7-613A-4365-86A4-18C03B3635DE}"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15CC2-31D0-4E12-9154-08E457F265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C8DB7-613A-4365-86A4-18C03B3635DE}"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15CC2-31D0-4E12-9154-08E457F265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C8DB7-613A-4365-86A4-18C03B3635DE}"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15CC2-31D0-4E12-9154-08E457F265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8C8DB7-613A-4365-86A4-18C03B3635DE}"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15CC2-31D0-4E12-9154-08E457F265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C8DB7-613A-4365-86A4-18C03B3635DE}" type="datetimeFigureOut">
              <a:rPr lang="en-US" smtClean="0"/>
              <a:pPr/>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15CC2-31D0-4E12-9154-08E457F265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8C8DB7-613A-4365-86A4-18C03B3635DE}"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15CC2-31D0-4E12-9154-08E457F265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8C8DB7-613A-4365-86A4-18C03B3635DE}" type="datetimeFigureOut">
              <a:rPr lang="en-US" smtClean="0"/>
              <a:pPr/>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15CC2-31D0-4E12-9154-08E457F265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8C8DB7-613A-4365-86A4-18C03B3635DE}" type="datetimeFigureOut">
              <a:rPr lang="en-US" smtClean="0"/>
              <a:pPr/>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15CC2-31D0-4E12-9154-08E457F265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C8DB7-613A-4365-86A4-18C03B3635DE}" type="datetimeFigureOut">
              <a:rPr lang="en-US" smtClean="0"/>
              <a:pPr/>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15CC2-31D0-4E12-9154-08E457F265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C8DB7-613A-4365-86A4-18C03B3635DE}"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15CC2-31D0-4E12-9154-08E457F265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C8DB7-613A-4365-86A4-18C03B3635DE}" type="datetimeFigureOut">
              <a:rPr lang="en-US" smtClean="0"/>
              <a:pPr/>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15CC2-31D0-4E12-9154-08E457F265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C8DB7-613A-4365-86A4-18C03B3635DE}" type="datetimeFigureOut">
              <a:rPr lang="en-US" smtClean="0"/>
              <a:pPr/>
              <a:t>10/1/2025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15CC2-31D0-4E12-9154-08E457F265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0"/>
            <a:ext cx="9144000" cy="5410200"/>
          </a:xfrm>
          <a:prstGeom prst="rect">
            <a:avLst/>
          </a:prstGeom>
          <a:solidFill>
            <a:schemeClr val="bg1"/>
          </a:solidFill>
          <a:ln w="25400">
            <a:solidFill>
              <a:schemeClr val="tx1"/>
            </a:solidFill>
            <a:miter lim="800000"/>
            <a:headEnd/>
            <a:tailEnd/>
          </a:ln>
        </p:spPr>
        <p:txBody>
          <a:bodyPr anchor="ctr"/>
          <a:lstStyle/>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dirty="0">
              <a:solidFill>
                <a:schemeClr val="bg1"/>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2800" b="1" i="1" dirty="0">
              <a:solidFill>
                <a:srgbClr val="000066"/>
              </a:solidFill>
              <a:latin typeface="Calibri" pitchFamily="34" charset="0"/>
            </a:endParaRPr>
          </a:p>
          <a:p>
            <a:pPr algn="ctr"/>
            <a:endParaRPr lang="en-US" sz="3600" b="1" i="1" dirty="0">
              <a:solidFill>
                <a:srgbClr val="000066"/>
              </a:solidFill>
              <a:latin typeface="Calibri" pitchFamily="34" charset="0"/>
            </a:endParaRPr>
          </a:p>
          <a:p>
            <a:pPr algn="ctr"/>
            <a:endParaRPr lang="en-US" sz="3600" b="1" i="1" dirty="0">
              <a:solidFill>
                <a:srgbClr val="000066"/>
              </a:solidFill>
              <a:latin typeface="Calibri" pitchFamily="34" charset="0"/>
            </a:endParaRPr>
          </a:p>
          <a:p>
            <a:pPr algn="ctr"/>
            <a:endParaRPr lang="en-US" sz="3600" b="1" i="1" dirty="0">
              <a:solidFill>
                <a:srgbClr val="000066"/>
              </a:solidFill>
              <a:latin typeface="Calibri" pitchFamily="34" charset="0"/>
            </a:endParaRPr>
          </a:p>
          <a:p>
            <a:pPr algn="ctr"/>
            <a:endParaRPr lang="en-US" sz="800" b="1" i="1" dirty="0">
              <a:solidFill>
                <a:srgbClr val="000066"/>
              </a:solidFill>
              <a:latin typeface="Calibri" pitchFamily="34" charset="0"/>
            </a:endParaRPr>
          </a:p>
          <a:p>
            <a:pPr algn="ctr"/>
            <a:endParaRPr lang="en-US" sz="800" b="1" i="1" dirty="0">
              <a:solidFill>
                <a:srgbClr val="000066"/>
              </a:solidFill>
              <a:latin typeface="Calibri" pitchFamily="34" charset="0"/>
            </a:endParaRPr>
          </a:p>
          <a:p>
            <a:pPr algn="ctr"/>
            <a:endParaRPr lang="en-US" sz="800" b="1" i="1" dirty="0">
              <a:solidFill>
                <a:srgbClr val="000066"/>
              </a:solidFill>
              <a:latin typeface="Calibri" pitchFamily="34" charset="0"/>
            </a:endParaRPr>
          </a:p>
          <a:p>
            <a:pPr algn="ctr"/>
            <a:r>
              <a:rPr lang="en-US" sz="3200" b="1" i="1" dirty="0" smtClean="0">
                <a:solidFill>
                  <a:srgbClr val="000066"/>
                </a:solidFill>
                <a:latin typeface="Calibri" pitchFamily="34" charset="0"/>
              </a:rPr>
              <a:t>2026 </a:t>
            </a:r>
            <a:r>
              <a:rPr lang="en-US" sz="3200" b="1" i="1" dirty="0">
                <a:solidFill>
                  <a:srgbClr val="000066"/>
                </a:solidFill>
                <a:latin typeface="Calibri" pitchFamily="34" charset="0"/>
              </a:rPr>
              <a:t>- National </a:t>
            </a:r>
            <a:r>
              <a:rPr lang="en-US" sz="3200" b="1" i="1" dirty="0" smtClean="0">
                <a:solidFill>
                  <a:srgbClr val="000066"/>
                </a:solidFill>
                <a:latin typeface="Calibri" pitchFamily="34" charset="0"/>
              </a:rPr>
              <a:t>Youth </a:t>
            </a:r>
            <a:r>
              <a:rPr lang="en-US" sz="3200" b="1" i="1" dirty="0">
                <a:solidFill>
                  <a:srgbClr val="000066"/>
                </a:solidFill>
                <a:latin typeface="Calibri" pitchFamily="34" charset="0"/>
              </a:rPr>
              <a:t>Sports Association</a:t>
            </a:r>
          </a:p>
          <a:p>
            <a:pPr algn="ctr"/>
            <a:r>
              <a:rPr lang="en-US" sz="3600" b="1" i="1" dirty="0">
                <a:solidFill>
                  <a:srgbClr val="000066"/>
                </a:solidFill>
                <a:latin typeface="Calibri" pitchFamily="34" charset="0"/>
              </a:rPr>
              <a:t>@</a:t>
            </a:r>
          </a:p>
          <a:p>
            <a:pPr algn="ctr"/>
            <a:endParaRPr lang="en-US" sz="3600" b="1" i="1" dirty="0">
              <a:solidFill>
                <a:srgbClr val="000066"/>
              </a:solidFill>
              <a:latin typeface="Calibri" pitchFamily="34" charset="0"/>
            </a:endParaRPr>
          </a:p>
          <a:p>
            <a:pPr algn="ctr"/>
            <a:endParaRPr lang="en-US" sz="36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a:p>
            <a:pPr algn="ctr"/>
            <a:endParaRPr lang="en-US" sz="4000" b="1" i="1" dirty="0">
              <a:solidFill>
                <a:srgbClr val="000066"/>
              </a:solidFill>
              <a:latin typeface="Calibri" pitchFamily="34" charset="0"/>
            </a:endParaRPr>
          </a:p>
        </p:txBody>
      </p:sp>
      <p:sp>
        <p:nvSpPr>
          <p:cNvPr id="2051" name="Rectangle 2"/>
          <p:cNvSpPr>
            <a:spLocks noChangeArrowheads="1"/>
          </p:cNvSpPr>
          <p:nvPr/>
        </p:nvSpPr>
        <p:spPr bwMode="auto">
          <a:xfrm>
            <a:off x="0" y="5410200"/>
            <a:ext cx="9144000" cy="1447800"/>
          </a:xfrm>
          <a:prstGeom prst="rect">
            <a:avLst/>
          </a:prstGeom>
          <a:solidFill>
            <a:schemeClr val="tx1"/>
          </a:solidFill>
          <a:ln w="25400">
            <a:solidFill>
              <a:schemeClr val="tx1"/>
            </a:solidFill>
            <a:miter lim="800000"/>
            <a:headEnd/>
            <a:tailEnd/>
          </a:ln>
        </p:spPr>
        <p:txBody>
          <a:bodyPr anchor="ctr"/>
          <a:lstStyle/>
          <a:p>
            <a:pPr algn="ctr"/>
            <a:r>
              <a:rPr lang="en-US" altLang="en-US" sz="3000" b="1" i="1" dirty="0">
                <a:solidFill>
                  <a:srgbClr val="FFC000"/>
                </a:solidFill>
                <a:latin typeface="Calibri" pitchFamily="34" charset="0"/>
              </a:rPr>
              <a:t>“</a:t>
            </a:r>
            <a:r>
              <a:rPr lang="en-US" sz="3000" b="1" i="1" dirty="0">
                <a:solidFill>
                  <a:srgbClr val="FFC000"/>
                </a:solidFill>
                <a:latin typeface="Calibri" pitchFamily="34" charset="0"/>
              </a:rPr>
              <a:t>The Ultimate </a:t>
            </a:r>
            <a:r>
              <a:rPr lang="en-US" sz="3000" b="1" i="1" dirty="0" smtClean="0">
                <a:solidFill>
                  <a:srgbClr val="FFC000"/>
                </a:solidFill>
                <a:latin typeface="Calibri" pitchFamily="34" charset="0"/>
              </a:rPr>
              <a:t>Basketball </a:t>
            </a:r>
            <a:r>
              <a:rPr lang="en-US" sz="3000" b="1" i="1" dirty="0">
                <a:solidFill>
                  <a:srgbClr val="FFC000"/>
                </a:solidFill>
                <a:latin typeface="Calibri" pitchFamily="34" charset="0"/>
              </a:rPr>
              <a:t>League for Kids</a:t>
            </a:r>
            <a:r>
              <a:rPr lang="en-US" altLang="en-US" sz="3000" b="1" i="1" dirty="0">
                <a:solidFill>
                  <a:srgbClr val="FFC000"/>
                </a:solidFill>
                <a:latin typeface="Calibri" pitchFamily="34" charset="0"/>
              </a:rPr>
              <a:t>”</a:t>
            </a:r>
            <a:endParaRPr lang="en-US" sz="3000" b="1" i="1" dirty="0">
              <a:solidFill>
                <a:srgbClr val="FFC000"/>
              </a:solidFill>
              <a:latin typeface="Calibri" pitchFamily="34" charset="0"/>
            </a:endParaRPr>
          </a:p>
        </p:txBody>
      </p:sp>
      <p:sp>
        <p:nvSpPr>
          <p:cNvPr id="2052" name="TextBox 5"/>
          <p:cNvSpPr txBox="1">
            <a:spLocks noChangeArrowheads="1"/>
          </p:cNvSpPr>
          <p:nvPr/>
        </p:nvSpPr>
        <p:spPr bwMode="auto">
          <a:xfrm>
            <a:off x="1828800" y="2514600"/>
            <a:ext cx="5715000" cy="1908175"/>
          </a:xfrm>
          <a:prstGeom prst="rect">
            <a:avLst/>
          </a:prstGeom>
          <a:noFill/>
          <a:ln w="9525">
            <a:noFill/>
            <a:miter lim="800000"/>
            <a:headEnd/>
            <a:tailEnd/>
          </a:ln>
        </p:spPr>
        <p:txBody>
          <a:bodyPr>
            <a:spAutoFit/>
          </a:bodyPr>
          <a:lstStyle/>
          <a:p>
            <a:pPr algn="ctr"/>
            <a:endParaRPr lang="en-US" sz="900" b="1" i="1" dirty="0">
              <a:solidFill>
                <a:srgbClr val="006600"/>
              </a:solidFill>
              <a:latin typeface="Calibri" pitchFamily="34" charset="0"/>
            </a:endParaRPr>
          </a:p>
          <a:p>
            <a:pPr algn="ctr"/>
            <a:endParaRPr lang="en-US" sz="900" b="1" i="1" dirty="0">
              <a:solidFill>
                <a:srgbClr val="006600"/>
              </a:solidFill>
              <a:latin typeface="Calibri" pitchFamily="34" charset="0"/>
            </a:endParaRPr>
          </a:p>
          <a:p>
            <a:pPr algn="ctr"/>
            <a:endParaRPr lang="en-US" sz="800" b="1" i="1" dirty="0">
              <a:solidFill>
                <a:srgbClr val="006600"/>
              </a:solidFill>
              <a:latin typeface="Calibri" pitchFamily="34" charset="0"/>
            </a:endParaRPr>
          </a:p>
          <a:p>
            <a:pPr algn="ctr"/>
            <a:endParaRPr lang="en-US" sz="800" b="1" i="1" dirty="0">
              <a:solidFill>
                <a:srgbClr val="006600"/>
              </a:solidFill>
              <a:latin typeface="Calibri" pitchFamily="34" charset="0"/>
            </a:endParaRPr>
          </a:p>
          <a:p>
            <a:pPr algn="ctr"/>
            <a:r>
              <a:rPr lang="en-US" sz="2400" b="1" i="1" dirty="0">
                <a:solidFill>
                  <a:srgbClr val="006600"/>
                </a:solidFill>
                <a:latin typeface="Calibri" pitchFamily="34" charset="0"/>
              </a:rPr>
              <a:t>National Headquarters </a:t>
            </a:r>
          </a:p>
          <a:p>
            <a:pPr algn="ctr"/>
            <a:r>
              <a:rPr lang="en-US" sz="2400" b="1" i="1" dirty="0">
                <a:solidFill>
                  <a:srgbClr val="006600"/>
                </a:solidFill>
                <a:latin typeface="Calibri" pitchFamily="34" charset="0"/>
              </a:rPr>
              <a:t>Powder Springs, Georgia </a:t>
            </a:r>
            <a:r>
              <a:rPr lang="en-US" sz="2400" b="1" i="1" dirty="0" smtClean="0">
                <a:solidFill>
                  <a:srgbClr val="006600"/>
                </a:solidFill>
                <a:latin typeface="Calibri" pitchFamily="34" charset="0"/>
              </a:rPr>
              <a:t>30127</a:t>
            </a:r>
            <a:endParaRPr lang="en-US" sz="2400" b="1" i="1" dirty="0">
              <a:solidFill>
                <a:srgbClr val="006600"/>
              </a:solidFill>
              <a:latin typeface="Calibri" pitchFamily="34" charset="0"/>
            </a:endParaRPr>
          </a:p>
          <a:p>
            <a:pPr algn="ctr"/>
            <a:endParaRPr lang="en-US" b="1" i="1" dirty="0">
              <a:solidFill>
                <a:srgbClr val="006600"/>
              </a:solidFill>
              <a:latin typeface="Calibri" pitchFamily="34" charset="0"/>
            </a:endParaRPr>
          </a:p>
          <a:p>
            <a:pPr algn="ctr"/>
            <a:endParaRPr lang="en-US" b="1" i="1" dirty="0">
              <a:solidFill>
                <a:srgbClr val="006600"/>
              </a:solidFill>
              <a:latin typeface="Calibri" pitchFamily="34" charset="0"/>
            </a:endParaRPr>
          </a:p>
        </p:txBody>
      </p:sp>
      <p:sp>
        <p:nvSpPr>
          <p:cNvPr id="2053" name="TextBox 7"/>
          <p:cNvSpPr txBox="1">
            <a:spLocks noChangeArrowheads="1"/>
          </p:cNvSpPr>
          <p:nvPr/>
        </p:nvSpPr>
        <p:spPr bwMode="auto">
          <a:xfrm>
            <a:off x="1828800" y="3352800"/>
            <a:ext cx="5715000" cy="2970213"/>
          </a:xfrm>
          <a:prstGeom prst="rect">
            <a:avLst/>
          </a:prstGeom>
          <a:noFill/>
          <a:ln w="9525">
            <a:noFill/>
            <a:miter lim="800000"/>
            <a:headEnd/>
            <a:tailEnd/>
          </a:ln>
        </p:spPr>
        <p:txBody>
          <a:bodyPr>
            <a:spAutoFit/>
          </a:bodyPr>
          <a:lstStyle/>
          <a:p>
            <a:pPr algn="ctr"/>
            <a:endParaRPr lang="en-US" b="1" i="1" dirty="0">
              <a:latin typeface="Calibri" pitchFamily="34" charset="0"/>
            </a:endParaRPr>
          </a:p>
          <a:p>
            <a:pPr algn="ctr"/>
            <a:endParaRPr lang="en-US" sz="800" b="1" i="1" dirty="0">
              <a:latin typeface="Calibri" pitchFamily="34" charset="0"/>
            </a:endParaRPr>
          </a:p>
          <a:p>
            <a:pPr algn="ctr"/>
            <a:endParaRPr lang="en-US" sz="800" b="1" i="1" dirty="0">
              <a:latin typeface="Calibri" pitchFamily="34" charset="0"/>
            </a:endParaRPr>
          </a:p>
          <a:p>
            <a:pPr algn="ctr"/>
            <a:endParaRPr lang="en-US" sz="800" b="1" i="1" dirty="0">
              <a:latin typeface="Calibri" pitchFamily="34" charset="0"/>
            </a:endParaRPr>
          </a:p>
          <a:p>
            <a:pPr algn="ctr"/>
            <a:r>
              <a:rPr lang="en-US" sz="2400" b="1" i="1" dirty="0">
                <a:solidFill>
                  <a:srgbClr val="10253F"/>
                </a:solidFill>
                <a:latin typeface="Calibri" pitchFamily="34" charset="0"/>
              </a:rPr>
              <a:t>League Play Starts – </a:t>
            </a:r>
            <a:r>
              <a:rPr lang="en-US" sz="2400" b="1" i="1" dirty="0" smtClean="0">
                <a:solidFill>
                  <a:srgbClr val="10253F"/>
                </a:solidFill>
                <a:latin typeface="Calibri" pitchFamily="34" charset="0"/>
              </a:rPr>
              <a:t>Springs 2026</a:t>
            </a:r>
            <a:endParaRPr lang="en-US" sz="2400" b="1" i="1" dirty="0">
              <a:solidFill>
                <a:srgbClr val="10253F"/>
              </a:solidFill>
              <a:latin typeface="Calibri" pitchFamily="34" charset="0"/>
            </a:endParaRPr>
          </a:p>
          <a:p>
            <a:pPr algn="ctr"/>
            <a:endParaRPr lang="en-US" sz="400" b="1" i="1" dirty="0">
              <a:solidFill>
                <a:srgbClr val="10253F"/>
              </a:solidFill>
              <a:latin typeface="Calibri" pitchFamily="34" charset="0"/>
            </a:endParaRPr>
          </a:p>
          <a:p>
            <a:pPr algn="ctr"/>
            <a:endParaRPr lang="en-US" sz="400" b="1" i="1" dirty="0">
              <a:solidFill>
                <a:srgbClr val="10253F"/>
              </a:solidFill>
              <a:latin typeface="Calibri" pitchFamily="34" charset="0"/>
            </a:endParaRPr>
          </a:p>
          <a:p>
            <a:pPr algn="ctr"/>
            <a:r>
              <a:rPr lang="en-US" sz="2400" b="1" i="1" dirty="0">
                <a:solidFill>
                  <a:srgbClr val="10253F"/>
                </a:solidFill>
                <a:latin typeface="Calibri" pitchFamily="34" charset="0"/>
              </a:rPr>
              <a:t>League Operation Information</a:t>
            </a:r>
          </a:p>
          <a:p>
            <a:pPr algn="ctr"/>
            <a:r>
              <a:rPr lang="en-US" sz="2400" b="1" i="1" dirty="0">
                <a:solidFill>
                  <a:srgbClr val="10253F"/>
                </a:solidFill>
                <a:latin typeface="Calibri" pitchFamily="34" charset="0"/>
              </a:rPr>
              <a:t> </a:t>
            </a:r>
          </a:p>
          <a:p>
            <a:pPr algn="ctr"/>
            <a:endParaRPr lang="en-US" sz="900" b="1" i="1" dirty="0">
              <a:solidFill>
                <a:srgbClr val="10253F"/>
              </a:solidFill>
              <a:latin typeface="Calibri" pitchFamily="34" charset="0"/>
            </a:endParaRPr>
          </a:p>
          <a:p>
            <a:pPr algn="ctr"/>
            <a:endParaRPr lang="en-US" sz="2000" b="1" i="1" dirty="0">
              <a:solidFill>
                <a:srgbClr val="006600"/>
              </a:solidFill>
              <a:latin typeface="Calibri" pitchFamily="34" charset="0"/>
            </a:endParaRPr>
          </a:p>
          <a:p>
            <a:pPr algn="ctr"/>
            <a:endParaRPr lang="en-US" b="1" i="1" dirty="0">
              <a:latin typeface="Calibri" pitchFamily="34" charset="0"/>
            </a:endParaRPr>
          </a:p>
          <a:p>
            <a:pPr algn="ctr"/>
            <a:endParaRPr lang="en-US" b="1" i="1" dirty="0">
              <a:solidFill>
                <a:srgbClr val="006600"/>
              </a:solidFill>
              <a:latin typeface="Calibri" pitchFamily="34" charset="0"/>
            </a:endParaRPr>
          </a:p>
        </p:txBody>
      </p:sp>
      <p:sp>
        <p:nvSpPr>
          <p:cNvPr id="2054" name="WordArt 2"/>
          <p:cNvSpPr>
            <a:spLocks noChangeArrowheads="1" noChangeShapeType="1" noTextEdit="1"/>
          </p:cNvSpPr>
          <p:nvPr/>
        </p:nvSpPr>
        <p:spPr bwMode="auto">
          <a:xfrm>
            <a:off x="3048000" y="838200"/>
            <a:ext cx="2362200" cy="533400"/>
          </a:xfrm>
          <a:prstGeom prst="rect">
            <a:avLst/>
          </a:prstGeom>
        </p:spPr>
        <p:txBody>
          <a:bodyPr wrap="none" fromWordArt="1">
            <a:prstTxWarp prst="textPlain">
              <a:avLst>
                <a:gd name="adj" fmla="val 50000"/>
              </a:avLst>
            </a:prstTxWarp>
          </a:bodyPr>
          <a:lstStyle/>
          <a:p>
            <a:pPr algn="ctr"/>
            <a:endParaRPr lang="en-US" sz="3600" b="1" kern="10">
              <a:ln w="19050">
                <a:solidFill>
                  <a:srgbClr val="000000"/>
                </a:solidFill>
                <a:round/>
                <a:headEnd/>
                <a:tailEnd/>
              </a:ln>
              <a:solidFill>
                <a:srgbClr val="FFCC00"/>
              </a:solidFill>
              <a:effectLst>
                <a:outerShdw dist="35921" dir="2700000" algn="ctr" rotWithShape="0">
                  <a:srgbClr val="990000"/>
                </a:outerShdw>
              </a:effectLst>
              <a:latin typeface="Impact"/>
            </a:endParaRPr>
          </a:p>
        </p:txBody>
      </p:sp>
      <p:pic>
        <p:nvPicPr>
          <p:cNvPr id="2055" name="Picture 10"/>
          <p:cNvPicPr>
            <a:picLocks noChangeAspect="1" noChangeArrowheads="1"/>
          </p:cNvPicPr>
          <p:nvPr/>
        </p:nvPicPr>
        <p:blipFill>
          <a:blip r:embed="rId2"/>
          <a:srcRect l="8511" t="14989" r="5319" b="12025"/>
          <a:stretch>
            <a:fillRect/>
          </a:stretch>
        </p:blipFill>
        <p:spPr bwMode="auto">
          <a:xfrm>
            <a:off x="3352800" y="152400"/>
            <a:ext cx="2438400" cy="1676400"/>
          </a:xfrm>
          <a:prstGeom prst="rect">
            <a:avLst/>
          </a:prstGeom>
          <a:noFill/>
          <a:ln w="9525">
            <a:noFill/>
            <a:miter lim="800000"/>
            <a:headEnd/>
            <a:tailEnd/>
          </a:ln>
        </p:spPr>
      </p:pic>
      <p:pic>
        <p:nvPicPr>
          <p:cNvPr id="11" name="Picture 10" descr="Premium Vector | Happy cute kid girl play train basketball"/>
          <p:cNvPicPr/>
          <p:nvPr/>
        </p:nvPicPr>
        <p:blipFill>
          <a:blip r:embed="rId3" cstate="print"/>
          <a:srcRect/>
          <a:stretch>
            <a:fillRect/>
          </a:stretch>
        </p:blipFill>
        <p:spPr bwMode="auto">
          <a:xfrm>
            <a:off x="152400" y="2667000"/>
            <a:ext cx="2286000" cy="2438400"/>
          </a:xfrm>
          <a:prstGeom prst="rect">
            <a:avLst/>
          </a:prstGeom>
          <a:noFill/>
          <a:ln w="9525">
            <a:noFill/>
            <a:miter lim="800000"/>
            <a:headEnd/>
            <a:tailEnd/>
          </a:ln>
        </p:spPr>
      </p:pic>
      <p:pic>
        <p:nvPicPr>
          <p:cNvPr id="12" name="Picture 11" descr="Premium Vector | Boy basketball player"/>
          <p:cNvPicPr/>
          <p:nvPr/>
        </p:nvPicPr>
        <p:blipFill>
          <a:blip r:embed="rId4" cstate="print"/>
          <a:srcRect/>
          <a:stretch>
            <a:fillRect/>
          </a:stretch>
        </p:blipFill>
        <p:spPr bwMode="auto">
          <a:xfrm>
            <a:off x="7543800" y="2895600"/>
            <a:ext cx="1371600" cy="2157442"/>
          </a:xfrm>
          <a:prstGeom prst="rect">
            <a:avLst/>
          </a:prstGeom>
          <a:noFill/>
          <a:ln w="9525">
            <a:noFill/>
            <a:miter lim="800000"/>
            <a:headEnd/>
            <a:tailEnd/>
          </a:ln>
        </p:spPr>
      </p:pic>
    </p:spTree>
  </p:cSld>
  <p:clrMapOvr>
    <a:masterClrMapping/>
  </p:clrMapOvr>
  <p:transition advTm="4953">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5334000"/>
          </a:xfrm>
          <a:prstGeom prst="rect">
            <a:avLst/>
          </a:prstGeom>
          <a:solidFill>
            <a:srgbClr val="002060"/>
          </a:solidFill>
          <a:ln w="25400" algn="ctr">
            <a:solidFill>
              <a:srgbClr val="FF9900"/>
            </a:solidFill>
            <a:miter lim="800000"/>
            <a:headEnd/>
            <a:tailEnd/>
          </a:ln>
        </p:spPr>
        <p:txBody>
          <a:bodyPr anchor="ctr"/>
          <a:lstStyle/>
          <a:p>
            <a:pPr eaLnBrk="0" hangingPunct="0"/>
            <a:endParaRPr lang="en-US" sz="2000" b="1" i="1">
              <a:solidFill>
                <a:srgbClr val="FFC000"/>
              </a:solidFill>
              <a:latin typeface="Calibri" pitchFamily="34" charset="0"/>
            </a:endParaRPr>
          </a:p>
        </p:txBody>
      </p:sp>
      <p:sp>
        <p:nvSpPr>
          <p:cNvPr id="15363" name="Rectangle 2"/>
          <p:cNvSpPr>
            <a:spLocks noChangeArrowheads="1"/>
          </p:cNvSpPr>
          <p:nvPr/>
        </p:nvSpPr>
        <p:spPr bwMode="auto">
          <a:xfrm>
            <a:off x="1752600" y="5334000"/>
            <a:ext cx="7391400" cy="1524000"/>
          </a:xfrm>
          <a:prstGeom prst="rect">
            <a:avLst/>
          </a:prstGeom>
          <a:solidFill>
            <a:srgbClr val="0D0D0D"/>
          </a:solidFill>
          <a:ln w="25400" algn="ctr">
            <a:solidFill>
              <a:srgbClr val="FF9900"/>
            </a:solidFill>
            <a:miter lim="800000"/>
            <a:headEnd/>
            <a:tailEnd/>
          </a:ln>
        </p:spPr>
        <p:txBody>
          <a:bodyPr anchor="ctr"/>
          <a:lstStyle/>
          <a:p>
            <a:pPr algn="ctr"/>
            <a:r>
              <a:rPr lang="en-US" sz="3600" b="1" i="1">
                <a:solidFill>
                  <a:schemeClr val="bg1"/>
                </a:solidFill>
                <a:latin typeface="Calibri" pitchFamily="34" charset="0"/>
              </a:rPr>
              <a:t>- Game Support Staff  -</a:t>
            </a:r>
          </a:p>
        </p:txBody>
      </p:sp>
      <p:sp>
        <p:nvSpPr>
          <p:cNvPr id="15364" name="Rectangle 3"/>
          <p:cNvSpPr>
            <a:spLocks noChangeArrowheads="1"/>
          </p:cNvSpPr>
          <p:nvPr/>
        </p:nvSpPr>
        <p:spPr bwMode="auto">
          <a:xfrm>
            <a:off x="0" y="3860800"/>
            <a:ext cx="9144000" cy="1169988"/>
          </a:xfrm>
          <a:prstGeom prst="rect">
            <a:avLst/>
          </a:prstGeom>
          <a:noFill/>
          <a:ln w="9525">
            <a:noFill/>
            <a:miter lim="800000"/>
            <a:headEnd/>
            <a:tailEnd/>
          </a:ln>
        </p:spPr>
        <p:txBody>
          <a:bodyPr lIns="0" tIns="0" rIns="0" bIns="0" anchor="ctr">
            <a:spAutoFit/>
          </a:bodyPr>
          <a:lstStyle/>
          <a:p>
            <a:pPr algn="ctr"/>
            <a:r>
              <a:rPr lang="en-US" altLang="en-US" sz="1900" b="1" i="1" dirty="0">
                <a:solidFill>
                  <a:srgbClr val="FFFF00"/>
                </a:solidFill>
                <a:latin typeface="Times New Roman" pitchFamily="18" charset="0"/>
              </a:rPr>
              <a:t>The </a:t>
            </a:r>
            <a:r>
              <a:rPr lang="en-US" altLang="en-US" sz="1900" b="1" i="1" dirty="0" smtClean="0">
                <a:solidFill>
                  <a:srgbClr val="FFFF00"/>
                </a:solidFill>
                <a:latin typeface="Times New Roman" pitchFamily="18" charset="0"/>
              </a:rPr>
              <a:t>NYSA </a:t>
            </a:r>
            <a:r>
              <a:rPr lang="en-US" altLang="en-US" sz="1900" b="1" i="1" dirty="0">
                <a:solidFill>
                  <a:srgbClr val="FFFF00"/>
                </a:solidFill>
                <a:latin typeface="Times New Roman" pitchFamily="18" charset="0"/>
              </a:rPr>
              <a:t>will employ all of the game staff needed to run the event at each location. </a:t>
            </a:r>
          </a:p>
          <a:p>
            <a:pPr algn="ctr"/>
            <a:r>
              <a:rPr lang="en-US" altLang="en-US" sz="1900" b="1" i="1" dirty="0">
                <a:solidFill>
                  <a:srgbClr val="FFFF00"/>
                </a:solidFill>
                <a:latin typeface="Times New Roman" pitchFamily="18" charset="0"/>
              </a:rPr>
              <a:t>Score keepers, time clock operators, site trainers, ticket takers, custodian, and league security will all be employed by the </a:t>
            </a:r>
            <a:r>
              <a:rPr lang="en-US" altLang="en-US" sz="1900" b="1" i="1" dirty="0" smtClean="0">
                <a:solidFill>
                  <a:srgbClr val="FFFF00"/>
                </a:solidFill>
                <a:latin typeface="Times New Roman" pitchFamily="18" charset="0"/>
              </a:rPr>
              <a:t>NYSA! </a:t>
            </a:r>
            <a:r>
              <a:rPr lang="en-US" altLang="en-US" sz="1900" b="1" i="1" dirty="0">
                <a:solidFill>
                  <a:srgbClr val="FFFF00"/>
                </a:solidFill>
                <a:latin typeface="Times New Roman" pitchFamily="18" charset="0"/>
              </a:rPr>
              <a:t>All staff will be paid for their services by the </a:t>
            </a:r>
            <a:r>
              <a:rPr lang="en-US" altLang="en-US" sz="1900" b="1" i="1" dirty="0" smtClean="0">
                <a:solidFill>
                  <a:srgbClr val="FFFF00"/>
                </a:solidFill>
                <a:latin typeface="Times New Roman" pitchFamily="18" charset="0"/>
              </a:rPr>
              <a:t>NYSA. </a:t>
            </a:r>
            <a:r>
              <a:rPr lang="en-US" sz="1900" b="1" i="1" dirty="0">
                <a:solidFill>
                  <a:srgbClr val="FFFF00"/>
                </a:solidFill>
                <a:latin typeface="Times New Roman" pitchFamily="18" charset="0"/>
              </a:rPr>
              <a:t>The </a:t>
            </a:r>
            <a:r>
              <a:rPr lang="en-US" sz="1900" b="1" i="1" dirty="0" smtClean="0">
                <a:solidFill>
                  <a:srgbClr val="FFFF00"/>
                </a:solidFill>
                <a:latin typeface="Times New Roman" pitchFamily="18" charset="0"/>
              </a:rPr>
              <a:t>NYSA </a:t>
            </a:r>
            <a:r>
              <a:rPr lang="en-US" sz="1900" b="1" i="1" dirty="0">
                <a:solidFill>
                  <a:srgbClr val="FFFF00"/>
                </a:solidFill>
                <a:latin typeface="Times New Roman" pitchFamily="18" charset="0"/>
              </a:rPr>
              <a:t>looks to hired school’s staff or parents for these positions.</a:t>
            </a:r>
            <a:endParaRPr lang="en-US" sz="1900" dirty="0">
              <a:solidFill>
                <a:srgbClr val="FFFF00"/>
              </a:solidFill>
              <a:latin typeface="Calibri" pitchFamily="34" charset="0"/>
            </a:endParaRPr>
          </a:p>
        </p:txBody>
      </p:sp>
      <p:pic>
        <p:nvPicPr>
          <p:cNvPr id="15365" name="Picture 3" descr="faculty-student-bball-2011-1"/>
          <p:cNvPicPr>
            <a:picLocks noChangeAspect="1" noChangeArrowheads="1"/>
          </p:cNvPicPr>
          <p:nvPr/>
        </p:nvPicPr>
        <p:blipFill>
          <a:blip r:embed="rId2"/>
          <a:srcRect/>
          <a:stretch>
            <a:fillRect/>
          </a:stretch>
        </p:blipFill>
        <p:spPr bwMode="auto">
          <a:xfrm>
            <a:off x="2209800" y="381000"/>
            <a:ext cx="4724400" cy="3149600"/>
          </a:xfrm>
          <a:prstGeom prst="rect">
            <a:avLst/>
          </a:prstGeom>
          <a:noFill/>
          <a:ln w="9525" algn="in">
            <a:solidFill>
              <a:srgbClr val="FFC000"/>
            </a:solidFill>
            <a:miter lim="800000"/>
            <a:headEnd/>
            <a:tailEnd/>
          </a:ln>
        </p:spPr>
      </p:pic>
      <p:pic>
        <p:nvPicPr>
          <p:cNvPr id="15366" name="Picture 9"/>
          <p:cNvPicPr>
            <a:picLocks noChangeAspect="1" noChangeArrowheads="1"/>
          </p:cNvPicPr>
          <p:nvPr/>
        </p:nvPicPr>
        <p:blipFill>
          <a:blip r:embed="rId3"/>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spTree>
  </p:cSld>
  <p:clrMapOvr>
    <a:masterClrMapping/>
  </p:clrMapOvr>
  <p:transition advTm="21750">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5334000"/>
          </a:xfrm>
          <a:prstGeom prst="rect">
            <a:avLst/>
          </a:prstGeom>
          <a:solidFill>
            <a:srgbClr val="002060"/>
          </a:solidFill>
          <a:ln w="25400" algn="ctr">
            <a:solidFill>
              <a:srgbClr val="FF9900"/>
            </a:solidFill>
            <a:miter lim="800000"/>
            <a:headEnd/>
            <a:tailEnd/>
          </a:ln>
        </p:spPr>
        <p:txBody>
          <a:bodyPr anchor="ctr"/>
          <a:lstStyle/>
          <a:p>
            <a:pPr eaLnBrk="0" hangingPunct="0"/>
            <a:endParaRPr lang="en-US" sz="2000" b="1" i="1">
              <a:solidFill>
                <a:srgbClr val="FFC000"/>
              </a:solidFill>
              <a:latin typeface="Calibri" pitchFamily="34" charset="0"/>
            </a:endParaRPr>
          </a:p>
        </p:txBody>
      </p:sp>
      <p:sp>
        <p:nvSpPr>
          <p:cNvPr id="16387" name="Rectangle 2"/>
          <p:cNvSpPr>
            <a:spLocks noChangeArrowheads="1"/>
          </p:cNvSpPr>
          <p:nvPr/>
        </p:nvSpPr>
        <p:spPr bwMode="auto">
          <a:xfrm>
            <a:off x="1752600" y="5334000"/>
            <a:ext cx="7391400" cy="1524000"/>
          </a:xfrm>
          <a:prstGeom prst="rect">
            <a:avLst/>
          </a:prstGeom>
          <a:solidFill>
            <a:srgbClr val="0D0D0D"/>
          </a:solidFill>
          <a:ln w="25400" algn="ctr">
            <a:solidFill>
              <a:srgbClr val="FF9900"/>
            </a:solidFill>
            <a:miter lim="800000"/>
            <a:headEnd/>
            <a:tailEnd/>
          </a:ln>
        </p:spPr>
        <p:txBody>
          <a:bodyPr anchor="ctr"/>
          <a:lstStyle/>
          <a:p>
            <a:pPr algn="ctr"/>
            <a:r>
              <a:rPr lang="en-US" sz="3600" b="1" i="1" dirty="0">
                <a:solidFill>
                  <a:schemeClr val="bg1"/>
                </a:solidFill>
                <a:latin typeface="Calibri" pitchFamily="34" charset="0"/>
              </a:rPr>
              <a:t>- </a:t>
            </a:r>
            <a:r>
              <a:rPr lang="en-US" sz="3600" b="1" i="1" dirty="0" smtClean="0">
                <a:solidFill>
                  <a:schemeClr val="bg1"/>
                </a:solidFill>
                <a:latin typeface="Calibri" pitchFamily="34" charset="0"/>
              </a:rPr>
              <a:t>NYSA’s </a:t>
            </a:r>
            <a:r>
              <a:rPr lang="en-US" sz="3600" b="1" i="1" dirty="0">
                <a:solidFill>
                  <a:schemeClr val="bg1"/>
                </a:solidFill>
                <a:latin typeface="Calibri" pitchFamily="34" charset="0"/>
              </a:rPr>
              <a:t>Staff Shirts  -</a:t>
            </a:r>
          </a:p>
        </p:txBody>
      </p:sp>
      <p:sp>
        <p:nvSpPr>
          <p:cNvPr id="16388" name="Rectangle 3"/>
          <p:cNvSpPr>
            <a:spLocks noChangeArrowheads="1"/>
          </p:cNvSpPr>
          <p:nvPr/>
        </p:nvSpPr>
        <p:spPr bwMode="auto">
          <a:xfrm>
            <a:off x="0" y="4038600"/>
            <a:ext cx="9144000" cy="923925"/>
          </a:xfrm>
          <a:prstGeom prst="rect">
            <a:avLst/>
          </a:prstGeom>
          <a:noFill/>
          <a:ln w="9525">
            <a:noFill/>
            <a:miter lim="800000"/>
            <a:headEnd/>
            <a:tailEnd/>
          </a:ln>
        </p:spPr>
        <p:txBody>
          <a:bodyPr lIns="0" tIns="0" rIns="0" bIns="0" anchor="ctr">
            <a:spAutoFit/>
          </a:bodyPr>
          <a:lstStyle/>
          <a:p>
            <a:pPr algn="ctr"/>
            <a:r>
              <a:rPr lang="en-US" altLang="en-US" sz="2000" b="1" i="1" dirty="0" smtClean="0">
                <a:solidFill>
                  <a:srgbClr val="FFFF00"/>
                </a:solidFill>
                <a:latin typeface="Times New Roman" pitchFamily="18" charset="0"/>
              </a:rPr>
              <a:t>NYSA’s </a:t>
            </a:r>
            <a:r>
              <a:rPr lang="en-US" altLang="en-US" sz="2000" b="1" i="1" dirty="0">
                <a:solidFill>
                  <a:srgbClr val="FFFF00"/>
                </a:solidFill>
                <a:latin typeface="Times New Roman" pitchFamily="18" charset="0"/>
              </a:rPr>
              <a:t>game operational staff will be given staff uniforms to wear at every game</a:t>
            </a:r>
          </a:p>
          <a:p>
            <a:pPr algn="ctr"/>
            <a:r>
              <a:rPr lang="en-US" altLang="en-US" sz="2000" b="1" i="1" dirty="0">
                <a:solidFill>
                  <a:srgbClr val="FFFF00"/>
                </a:solidFill>
                <a:latin typeface="Times New Roman" pitchFamily="18" charset="0"/>
              </a:rPr>
              <a:t> facility within the league. Staff shirts are worn to identify league officials along </a:t>
            </a:r>
          </a:p>
          <a:p>
            <a:pPr algn="ctr"/>
            <a:r>
              <a:rPr lang="en-US" altLang="en-US" sz="2000" b="1" i="1" dirty="0">
                <a:solidFill>
                  <a:srgbClr val="FFFF00"/>
                </a:solidFill>
                <a:latin typeface="Times New Roman" pitchFamily="18" charset="0"/>
              </a:rPr>
              <a:t>with their </a:t>
            </a:r>
            <a:r>
              <a:rPr lang="en-US" altLang="en-US" sz="2000" b="1" i="1" dirty="0" smtClean="0">
                <a:solidFill>
                  <a:srgbClr val="FFFF00"/>
                </a:solidFill>
                <a:latin typeface="Times New Roman" pitchFamily="18" charset="0"/>
              </a:rPr>
              <a:t>NYSA </a:t>
            </a:r>
            <a:r>
              <a:rPr lang="en-US" altLang="en-US" sz="2000" b="1" i="1" dirty="0">
                <a:solidFill>
                  <a:srgbClr val="FFFF00"/>
                </a:solidFill>
                <a:latin typeface="Times New Roman" pitchFamily="18" charset="0"/>
              </a:rPr>
              <a:t>league badge.</a:t>
            </a:r>
            <a:endParaRPr lang="en-US" sz="800" dirty="0">
              <a:solidFill>
                <a:srgbClr val="FFFF00"/>
              </a:solidFill>
              <a:latin typeface="Calibri" pitchFamily="34" charset="0"/>
            </a:endParaRPr>
          </a:p>
        </p:txBody>
      </p:sp>
      <p:pic>
        <p:nvPicPr>
          <p:cNvPr id="16389" name="Picture 2" descr="Nike Elite Shooter Stock Women's Long-Sleeve Crew Neck Basketball Shirt Main Image"/>
          <p:cNvPicPr>
            <a:picLocks noChangeAspect="1" noChangeArrowheads="1"/>
          </p:cNvPicPr>
          <p:nvPr/>
        </p:nvPicPr>
        <p:blipFill>
          <a:blip r:embed="rId2"/>
          <a:srcRect/>
          <a:stretch>
            <a:fillRect/>
          </a:stretch>
        </p:blipFill>
        <p:spPr bwMode="auto">
          <a:xfrm>
            <a:off x="3048000" y="304800"/>
            <a:ext cx="3429000" cy="3429000"/>
          </a:xfrm>
          <a:prstGeom prst="rect">
            <a:avLst/>
          </a:prstGeom>
          <a:noFill/>
          <a:ln w="9525">
            <a:solidFill>
              <a:srgbClr val="FFC000"/>
            </a:solidFill>
            <a:miter lim="800000"/>
            <a:headEnd/>
            <a:tailEnd/>
          </a:ln>
        </p:spPr>
      </p:pic>
      <p:pic>
        <p:nvPicPr>
          <p:cNvPr id="16390" name="Picture 9"/>
          <p:cNvPicPr>
            <a:picLocks noChangeAspect="1" noChangeArrowheads="1"/>
          </p:cNvPicPr>
          <p:nvPr/>
        </p:nvPicPr>
        <p:blipFill>
          <a:blip r:embed="rId3"/>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spTree>
  </p:cSld>
  <p:clrMapOvr>
    <a:masterClrMapping/>
  </p:clrMapOvr>
  <p:transition advTm="12563">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0"/>
            <a:ext cx="9144000" cy="5334000"/>
          </a:xfrm>
          <a:prstGeom prst="rect">
            <a:avLst/>
          </a:prstGeom>
          <a:solidFill>
            <a:srgbClr val="002060"/>
          </a:solidFill>
          <a:ln w="25400" algn="ctr">
            <a:solidFill>
              <a:srgbClr val="FF9900"/>
            </a:solidFill>
            <a:miter lim="800000"/>
            <a:headEnd/>
            <a:tailEnd/>
          </a:ln>
        </p:spPr>
        <p:txBody>
          <a:bodyPr anchor="ctr"/>
          <a:lstStyle/>
          <a:p>
            <a:pPr eaLnBrk="0" hangingPunct="0"/>
            <a:endParaRPr lang="en-US" sz="2000" b="1" i="1">
              <a:solidFill>
                <a:srgbClr val="FFC000"/>
              </a:solidFill>
              <a:latin typeface="Calibri" pitchFamily="34" charset="0"/>
            </a:endParaRPr>
          </a:p>
        </p:txBody>
      </p:sp>
      <p:sp>
        <p:nvSpPr>
          <p:cNvPr id="17411" name="Rectangle 2"/>
          <p:cNvSpPr>
            <a:spLocks noChangeArrowheads="1"/>
          </p:cNvSpPr>
          <p:nvPr/>
        </p:nvSpPr>
        <p:spPr bwMode="auto">
          <a:xfrm>
            <a:off x="1752600" y="5334000"/>
            <a:ext cx="7391400" cy="1524000"/>
          </a:xfrm>
          <a:prstGeom prst="rect">
            <a:avLst/>
          </a:prstGeom>
          <a:solidFill>
            <a:srgbClr val="0D0D0D"/>
          </a:solidFill>
          <a:ln w="25400" algn="ctr">
            <a:solidFill>
              <a:srgbClr val="FF9900"/>
            </a:solidFill>
            <a:miter lim="800000"/>
            <a:headEnd/>
            <a:tailEnd/>
          </a:ln>
        </p:spPr>
        <p:txBody>
          <a:bodyPr anchor="ctr"/>
          <a:lstStyle/>
          <a:p>
            <a:pPr algn="ctr"/>
            <a:r>
              <a:rPr lang="en-US" sz="3600" b="1" i="1" dirty="0">
                <a:solidFill>
                  <a:schemeClr val="bg1"/>
                </a:solidFill>
                <a:latin typeface="Calibri" pitchFamily="34" charset="0"/>
              </a:rPr>
              <a:t>- </a:t>
            </a:r>
            <a:r>
              <a:rPr lang="en-US" sz="3600" b="1" i="1" dirty="0" smtClean="0">
                <a:solidFill>
                  <a:schemeClr val="bg1"/>
                </a:solidFill>
                <a:latin typeface="Calibri" pitchFamily="34" charset="0"/>
              </a:rPr>
              <a:t>NYSA’s </a:t>
            </a:r>
            <a:r>
              <a:rPr lang="en-US" sz="3600" b="1" i="1" dirty="0">
                <a:solidFill>
                  <a:schemeClr val="bg1"/>
                </a:solidFill>
                <a:latin typeface="Calibri" pitchFamily="34" charset="0"/>
              </a:rPr>
              <a:t>Game Officials  -</a:t>
            </a:r>
          </a:p>
        </p:txBody>
      </p:sp>
      <p:sp>
        <p:nvSpPr>
          <p:cNvPr id="17412" name="Rectangle 3"/>
          <p:cNvSpPr>
            <a:spLocks noChangeArrowheads="1"/>
          </p:cNvSpPr>
          <p:nvPr/>
        </p:nvSpPr>
        <p:spPr bwMode="auto">
          <a:xfrm>
            <a:off x="0" y="3860800"/>
            <a:ext cx="9144000" cy="923925"/>
          </a:xfrm>
          <a:prstGeom prst="rect">
            <a:avLst/>
          </a:prstGeom>
          <a:noFill/>
          <a:ln w="9525">
            <a:noFill/>
            <a:miter lim="800000"/>
            <a:headEnd/>
            <a:tailEnd/>
          </a:ln>
        </p:spPr>
        <p:txBody>
          <a:bodyPr lIns="0" tIns="0" rIns="0" bIns="0" anchor="ctr">
            <a:spAutoFit/>
          </a:bodyPr>
          <a:lstStyle/>
          <a:p>
            <a:pPr algn="ctr"/>
            <a:r>
              <a:rPr lang="en-US" altLang="en-US" sz="2000" b="1" i="1" dirty="0">
                <a:solidFill>
                  <a:srgbClr val="FFFF00"/>
                </a:solidFill>
                <a:latin typeface="Times New Roman" pitchFamily="18" charset="0"/>
              </a:rPr>
              <a:t>The </a:t>
            </a:r>
            <a:r>
              <a:rPr lang="en-US" altLang="en-US" sz="2000" b="1" i="1" dirty="0" smtClean="0">
                <a:solidFill>
                  <a:srgbClr val="FFFF00"/>
                </a:solidFill>
                <a:latin typeface="Times New Roman" pitchFamily="18" charset="0"/>
              </a:rPr>
              <a:t>NYSA </a:t>
            </a:r>
            <a:r>
              <a:rPr lang="en-US" altLang="en-US" sz="2000" b="1" i="1" dirty="0">
                <a:solidFill>
                  <a:srgbClr val="FFFF00"/>
                </a:solidFill>
                <a:latin typeface="Times New Roman" pitchFamily="18" charset="0"/>
              </a:rPr>
              <a:t>will create their own officials organization that will officiate all of our league games. The </a:t>
            </a:r>
            <a:r>
              <a:rPr lang="en-US" altLang="en-US" sz="2000" b="1" i="1" dirty="0" smtClean="0">
                <a:solidFill>
                  <a:srgbClr val="FFFF00"/>
                </a:solidFill>
                <a:latin typeface="Times New Roman" pitchFamily="18" charset="0"/>
              </a:rPr>
              <a:t>NYSA </a:t>
            </a:r>
            <a:r>
              <a:rPr lang="en-US" altLang="en-US" sz="2000" b="1" i="1" dirty="0">
                <a:solidFill>
                  <a:srgbClr val="FFFF00"/>
                </a:solidFill>
                <a:latin typeface="Times New Roman" pitchFamily="18" charset="0"/>
              </a:rPr>
              <a:t>will provide all of our officials with game jerseys, shoes, socks, and shorts with our </a:t>
            </a:r>
            <a:r>
              <a:rPr lang="en-US" altLang="en-US" sz="2000" b="1" i="1" dirty="0" smtClean="0">
                <a:solidFill>
                  <a:srgbClr val="FFFF00"/>
                </a:solidFill>
                <a:latin typeface="Times New Roman" pitchFamily="18" charset="0"/>
              </a:rPr>
              <a:t>NYSA  </a:t>
            </a:r>
            <a:r>
              <a:rPr lang="en-US" altLang="en-US" sz="2000" b="1" i="1" dirty="0">
                <a:solidFill>
                  <a:srgbClr val="FFFF00"/>
                </a:solidFill>
                <a:latin typeface="Times New Roman" pitchFamily="18" charset="0"/>
              </a:rPr>
              <a:t>logo!</a:t>
            </a:r>
            <a:endParaRPr lang="en-US" sz="800" dirty="0">
              <a:solidFill>
                <a:srgbClr val="FFFF00"/>
              </a:solidFill>
              <a:latin typeface="Calibri" pitchFamily="34" charset="0"/>
            </a:endParaRPr>
          </a:p>
        </p:txBody>
      </p:sp>
      <p:pic>
        <p:nvPicPr>
          <p:cNvPr id="17413" name="Picture 2" descr="e86fc56da12d6caca1a8ac55affa88af_article_image_2666330-640"/>
          <p:cNvPicPr>
            <a:picLocks noChangeAspect="1" noChangeArrowheads="1"/>
          </p:cNvPicPr>
          <p:nvPr/>
        </p:nvPicPr>
        <p:blipFill>
          <a:blip r:embed="rId2"/>
          <a:srcRect/>
          <a:stretch>
            <a:fillRect/>
          </a:stretch>
        </p:blipFill>
        <p:spPr bwMode="auto">
          <a:xfrm>
            <a:off x="2438400" y="381000"/>
            <a:ext cx="4714875" cy="3124200"/>
          </a:xfrm>
          <a:prstGeom prst="rect">
            <a:avLst/>
          </a:prstGeom>
          <a:noFill/>
          <a:ln w="9525" algn="in">
            <a:solidFill>
              <a:srgbClr val="FFC000"/>
            </a:solidFill>
            <a:miter lim="800000"/>
            <a:headEnd/>
            <a:tailEnd/>
          </a:ln>
        </p:spPr>
      </p:pic>
      <p:pic>
        <p:nvPicPr>
          <p:cNvPr id="17414" name="Picture 9"/>
          <p:cNvPicPr>
            <a:picLocks noChangeAspect="1" noChangeArrowheads="1"/>
          </p:cNvPicPr>
          <p:nvPr/>
        </p:nvPicPr>
        <p:blipFill>
          <a:blip r:embed="rId3"/>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spTree>
  </p:cSld>
  <p:clrMapOvr>
    <a:masterClrMapping/>
  </p:clrMapOvr>
  <p:transition advTm="12828">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0"/>
            <a:ext cx="9144000" cy="5334000"/>
          </a:xfrm>
          <a:prstGeom prst="rect">
            <a:avLst/>
          </a:prstGeom>
          <a:solidFill>
            <a:srgbClr val="002060"/>
          </a:solidFill>
          <a:ln w="25400" algn="ctr">
            <a:solidFill>
              <a:srgbClr val="FF9900"/>
            </a:solidFill>
            <a:miter lim="800000"/>
            <a:headEnd/>
            <a:tailEnd/>
          </a:ln>
        </p:spPr>
        <p:txBody>
          <a:bodyPr anchor="ctr"/>
          <a:lstStyle/>
          <a:p>
            <a:pPr eaLnBrk="0" hangingPunct="0"/>
            <a:endParaRPr lang="en-US" sz="2000" b="1" i="1">
              <a:solidFill>
                <a:srgbClr val="FFC000"/>
              </a:solidFill>
              <a:latin typeface="Calibri" pitchFamily="34" charset="0"/>
            </a:endParaRPr>
          </a:p>
        </p:txBody>
      </p:sp>
      <p:sp>
        <p:nvSpPr>
          <p:cNvPr id="18435" name="Rectangle 2"/>
          <p:cNvSpPr>
            <a:spLocks noChangeArrowheads="1"/>
          </p:cNvSpPr>
          <p:nvPr/>
        </p:nvSpPr>
        <p:spPr bwMode="auto">
          <a:xfrm>
            <a:off x="1752600" y="5334000"/>
            <a:ext cx="7391400" cy="1524000"/>
          </a:xfrm>
          <a:prstGeom prst="rect">
            <a:avLst/>
          </a:prstGeom>
          <a:solidFill>
            <a:srgbClr val="0D0D0D"/>
          </a:solidFill>
          <a:ln w="25400" algn="ctr">
            <a:solidFill>
              <a:srgbClr val="FF9900"/>
            </a:solidFill>
            <a:miter lim="800000"/>
            <a:headEnd/>
            <a:tailEnd/>
          </a:ln>
        </p:spPr>
        <p:txBody>
          <a:bodyPr anchor="ctr"/>
          <a:lstStyle/>
          <a:p>
            <a:pPr algn="ctr"/>
            <a:r>
              <a:rPr lang="en-US" sz="3600" b="1" i="1">
                <a:solidFill>
                  <a:schemeClr val="bg1"/>
                </a:solidFill>
                <a:latin typeface="Calibri" pitchFamily="34" charset="0"/>
              </a:rPr>
              <a:t>- Facility Marketing Items  -</a:t>
            </a:r>
          </a:p>
        </p:txBody>
      </p:sp>
      <p:sp>
        <p:nvSpPr>
          <p:cNvPr id="18436" name="Rectangle 3"/>
          <p:cNvSpPr>
            <a:spLocks noChangeArrowheads="1"/>
          </p:cNvSpPr>
          <p:nvPr/>
        </p:nvSpPr>
        <p:spPr bwMode="auto">
          <a:xfrm>
            <a:off x="0" y="4038600"/>
            <a:ext cx="9144000" cy="923925"/>
          </a:xfrm>
          <a:prstGeom prst="rect">
            <a:avLst/>
          </a:prstGeom>
          <a:noFill/>
          <a:ln w="9525">
            <a:noFill/>
            <a:miter lim="800000"/>
            <a:headEnd/>
            <a:tailEnd/>
          </a:ln>
        </p:spPr>
        <p:txBody>
          <a:bodyPr lIns="0" tIns="0" rIns="0" bIns="0" anchor="ctr">
            <a:spAutoFit/>
          </a:bodyPr>
          <a:lstStyle/>
          <a:p>
            <a:pPr algn="ctr"/>
            <a:r>
              <a:rPr lang="en-US" altLang="en-US" sz="2000" b="1" i="1" dirty="0" smtClean="0">
                <a:solidFill>
                  <a:srgbClr val="FFFF00"/>
                </a:solidFill>
                <a:latin typeface="Times New Roman" pitchFamily="18" charset="0"/>
              </a:rPr>
              <a:t>NYSA’s </a:t>
            </a:r>
            <a:r>
              <a:rPr lang="en-US" altLang="en-US" sz="2000" b="1" i="1" dirty="0">
                <a:solidFill>
                  <a:srgbClr val="FFFF00"/>
                </a:solidFill>
                <a:latin typeface="Times New Roman" pitchFamily="18" charset="0"/>
              </a:rPr>
              <a:t>Site banners, lobby posters, tickets, team signs, and standing sheets will be provided at every site during </a:t>
            </a:r>
            <a:r>
              <a:rPr lang="en-US" altLang="en-US" sz="2000" b="1" i="1" dirty="0" smtClean="0">
                <a:solidFill>
                  <a:srgbClr val="FFFF00"/>
                </a:solidFill>
                <a:latin typeface="Times New Roman" pitchFamily="18" charset="0"/>
              </a:rPr>
              <a:t>NYSA  </a:t>
            </a:r>
            <a:r>
              <a:rPr lang="en-US" altLang="en-US" sz="2000" b="1" i="1" dirty="0">
                <a:solidFill>
                  <a:srgbClr val="FFFF00"/>
                </a:solidFill>
                <a:latin typeface="Times New Roman" pitchFamily="18" charset="0"/>
              </a:rPr>
              <a:t>games! Home teams will provide concessions </a:t>
            </a:r>
          </a:p>
          <a:p>
            <a:pPr algn="ctr"/>
            <a:r>
              <a:rPr lang="en-US" altLang="en-US" sz="2000" b="1" i="1" dirty="0">
                <a:solidFill>
                  <a:srgbClr val="FFFF00"/>
                </a:solidFill>
                <a:latin typeface="Times New Roman" pitchFamily="18" charset="0"/>
              </a:rPr>
              <a:t>and </a:t>
            </a:r>
            <a:r>
              <a:rPr lang="en-US" altLang="en-US" sz="2000" b="1" i="1" dirty="0" smtClean="0">
                <a:solidFill>
                  <a:srgbClr val="FFFF00"/>
                </a:solidFill>
                <a:latin typeface="Times New Roman" pitchFamily="18" charset="0"/>
              </a:rPr>
              <a:t>NYSA </a:t>
            </a:r>
            <a:r>
              <a:rPr lang="en-US" altLang="en-US" sz="2000" b="1" i="1" dirty="0">
                <a:solidFill>
                  <a:srgbClr val="FFFF00"/>
                </a:solidFill>
                <a:latin typeface="Times New Roman" pitchFamily="18" charset="0"/>
              </a:rPr>
              <a:t>apparel will also be on sale @ every </a:t>
            </a:r>
            <a:r>
              <a:rPr lang="en-US" altLang="en-US" sz="2000" b="1" i="1" dirty="0" smtClean="0">
                <a:solidFill>
                  <a:srgbClr val="FFFF00"/>
                </a:solidFill>
                <a:latin typeface="Times New Roman" pitchFamily="18" charset="0"/>
              </a:rPr>
              <a:t>NYSA </a:t>
            </a:r>
            <a:r>
              <a:rPr lang="en-US" altLang="en-US" sz="2000" b="1" i="1" dirty="0">
                <a:solidFill>
                  <a:srgbClr val="FFFF00"/>
                </a:solidFill>
                <a:latin typeface="Times New Roman" pitchFamily="18" charset="0"/>
              </a:rPr>
              <a:t>game site! </a:t>
            </a:r>
            <a:endParaRPr lang="en-US" sz="800" dirty="0">
              <a:solidFill>
                <a:srgbClr val="FFFF00"/>
              </a:solidFill>
              <a:latin typeface="Calibri" pitchFamily="34" charset="0"/>
            </a:endParaRPr>
          </a:p>
        </p:txBody>
      </p:sp>
      <p:pic>
        <p:nvPicPr>
          <p:cNvPr id="18437" name="Picture 2" descr="https://bsbproduction.s3.amazonaws.com/portals/9843/images/basketball_for_all_s.jpg"/>
          <p:cNvPicPr>
            <a:picLocks noChangeAspect="1" noChangeArrowheads="1"/>
          </p:cNvPicPr>
          <p:nvPr/>
        </p:nvPicPr>
        <p:blipFill>
          <a:blip r:embed="rId2"/>
          <a:srcRect/>
          <a:stretch>
            <a:fillRect/>
          </a:stretch>
        </p:blipFill>
        <p:spPr bwMode="auto">
          <a:xfrm>
            <a:off x="1295400" y="304800"/>
            <a:ext cx="6715125" cy="3505200"/>
          </a:xfrm>
          <a:prstGeom prst="rect">
            <a:avLst/>
          </a:prstGeom>
          <a:noFill/>
          <a:ln w="9525">
            <a:solidFill>
              <a:srgbClr val="FFC000"/>
            </a:solidFill>
            <a:miter lim="800000"/>
            <a:headEnd/>
            <a:tailEnd/>
          </a:ln>
        </p:spPr>
      </p:pic>
      <p:pic>
        <p:nvPicPr>
          <p:cNvPr id="18438" name="Picture 9"/>
          <p:cNvPicPr>
            <a:picLocks noChangeAspect="1" noChangeArrowheads="1"/>
          </p:cNvPicPr>
          <p:nvPr/>
        </p:nvPicPr>
        <p:blipFill>
          <a:blip r:embed="rId3"/>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spTree>
  </p:cSld>
  <p:clrMapOvr>
    <a:masterClrMapping/>
  </p:clrMapOvr>
  <p:transition advTm="26656">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0"/>
            <a:ext cx="9144000" cy="5334000"/>
          </a:xfrm>
          <a:prstGeom prst="rect">
            <a:avLst/>
          </a:prstGeom>
          <a:solidFill>
            <a:srgbClr val="002060"/>
          </a:solidFill>
          <a:ln w="25400" algn="ctr">
            <a:solidFill>
              <a:srgbClr val="FF9900"/>
            </a:solidFill>
            <a:miter lim="800000"/>
            <a:headEnd/>
            <a:tailEnd/>
          </a:ln>
        </p:spPr>
        <p:txBody>
          <a:bodyPr anchor="ctr"/>
          <a:lstStyle/>
          <a:p>
            <a:pPr eaLnBrk="0" hangingPunct="0"/>
            <a:endParaRPr lang="en-US" sz="2000" b="1" i="1">
              <a:solidFill>
                <a:srgbClr val="FFC000"/>
              </a:solidFill>
              <a:latin typeface="Calibri" pitchFamily="34" charset="0"/>
            </a:endParaRPr>
          </a:p>
        </p:txBody>
      </p:sp>
      <p:sp>
        <p:nvSpPr>
          <p:cNvPr id="19459" name="Rectangle 2"/>
          <p:cNvSpPr>
            <a:spLocks noChangeArrowheads="1"/>
          </p:cNvSpPr>
          <p:nvPr/>
        </p:nvSpPr>
        <p:spPr bwMode="auto">
          <a:xfrm>
            <a:off x="1752600" y="5334000"/>
            <a:ext cx="7391400" cy="1524000"/>
          </a:xfrm>
          <a:prstGeom prst="rect">
            <a:avLst/>
          </a:prstGeom>
          <a:solidFill>
            <a:srgbClr val="0D0D0D"/>
          </a:solidFill>
          <a:ln w="25400" algn="ctr">
            <a:solidFill>
              <a:srgbClr val="FF9900"/>
            </a:solidFill>
            <a:miter lim="800000"/>
            <a:headEnd/>
            <a:tailEnd/>
          </a:ln>
        </p:spPr>
        <p:txBody>
          <a:bodyPr anchor="ctr"/>
          <a:lstStyle/>
          <a:p>
            <a:pPr algn="ctr"/>
            <a:r>
              <a:rPr lang="en-US" sz="3600" b="1" i="1">
                <a:solidFill>
                  <a:schemeClr val="bg1"/>
                </a:solidFill>
                <a:latin typeface="Calibri" pitchFamily="34" charset="0"/>
              </a:rPr>
              <a:t>- Basketballs  -</a:t>
            </a:r>
          </a:p>
        </p:txBody>
      </p:sp>
      <p:sp>
        <p:nvSpPr>
          <p:cNvPr id="19460" name="Rectangle 3"/>
          <p:cNvSpPr>
            <a:spLocks noChangeArrowheads="1"/>
          </p:cNvSpPr>
          <p:nvPr/>
        </p:nvSpPr>
        <p:spPr bwMode="auto">
          <a:xfrm>
            <a:off x="0" y="3860800"/>
            <a:ext cx="9144000" cy="830263"/>
          </a:xfrm>
          <a:prstGeom prst="rect">
            <a:avLst/>
          </a:prstGeom>
          <a:noFill/>
          <a:ln w="9525">
            <a:noFill/>
            <a:miter lim="800000"/>
            <a:headEnd/>
            <a:tailEnd/>
          </a:ln>
        </p:spPr>
        <p:txBody>
          <a:bodyPr lIns="0" tIns="0" rIns="0" bIns="0" anchor="ctr">
            <a:spAutoFit/>
          </a:bodyPr>
          <a:lstStyle/>
          <a:p>
            <a:pPr algn="ctr"/>
            <a:r>
              <a:rPr lang="en-US" altLang="en-US" b="1" i="1" dirty="0">
                <a:solidFill>
                  <a:srgbClr val="FFCC00"/>
                </a:solidFill>
                <a:latin typeface="Times New Roman" pitchFamily="18" charset="0"/>
              </a:rPr>
              <a:t>The league will provide game basketballs for each location. These balls are also property of </a:t>
            </a:r>
          </a:p>
          <a:p>
            <a:pPr algn="ctr"/>
            <a:r>
              <a:rPr lang="en-US" altLang="en-US" b="1" i="1" dirty="0">
                <a:solidFill>
                  <a:srgbClr val="FFCC00"/>
                </a:solidFill>
                <a:latin typeface="Times New Roman" pitchFamily="18" charset="0"/>
              </a:rPr>
              <a:t>each </a:t>
            </a:r>
            <a:r>
              <a:rPr lang="en-US" altLang="en-US" b="1" i="1" dirty="0" smtClean="0">
                <a:solidFill>
                  <a:srgbClr val="FFCC00"/>
                </a:solidFill>
                <a:latin typeface="Times New Roman" pitchFamily="18" charset="0"/>
              </a:rPr>
              <a:t>NYSA, </a:t>
            </a:r>
            <a:r>
              <a:rPr lang="en-US" altLang="en-US" b="1" i="1" dirty="0">
                <a:solidFill>
                  <a:srgbClr val="FFCC00"/>
                </a:solidFill>
                <a:latin typeface="Times New Roman" pitchFamily="18" charset="0"/>
              </a:rPr>
              <a:t>so road teams don’t need to bring basketballs to any game site! Twenty (20) basketballs will be provided to each franchise! </a:t>
            </a:r>
            <a:endParaRPr lang="en-US" dirty="0">
              <a:solidFill>
                <a:srgbClr val="FFCC00"/>
              </a:solidFill>
              <a:latin typeface="Calibri" pitchFamily="34" charset="0"/>
            </a:endParaRPr>
          </a:p>
        </p:txBody>
      </p:sp>
      <p:pic>
        <p:nvPicPr>
          <p:cNvPr id="19461" name="Picture 9"/>
          <p:cNvPicPr>
            <a:picLocks noChangeAspect="1" noChangeArrowheads="1"/>
          </p:cNvPicPr>
          <p:nvPr/>
        </p:nvPicPr>
        <p:blipFill>
          <a:blip r:embed="rId2"/>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pic>
        <p:nvPicPr>
          <p:cNvPr id="19463" name="Picture 5" descr="NCAA Official Game Basketball | Wilson Sporting Goods"/>
          <p:cNvPicPr>
            <a:picLocks noChangeAspect="1" noChangeArrowheads="1"/>
          </p:cNvPicPr>
          <p:nvPr/>
        </p:nvPicPr>
        <p:blipFill>
          <a:blip r:embed="rId3"/>
          <a:srcRect l="6700" t="17999" r="11299" b="12000"/>
          <a:stretch>
            <a:fillRect/>
          </a:stretch>
        </p:blipFill>
        <p:spPr bwMode="auto">
          <a:xfrm>
            <a:off x="2971800" y="304799"/>
            <a:ext cx="3200400" cy="3209173"/>
          </a:xfrm>
          <a:prstGeom prst="rect">
            <a:avLst/>
          </a:prstGeom>
          <a:noFill/>
          <a:ln w="9525" algn="in">
            <a:solidFill>
              <a:srgbClr val="FFC000"/>
            </a:solidFill>
            <a:miter lim="800000"/>
            <a:headEnd/>
            <a:tailEnd/>
          </a:ln>
        </p:spPr>
      </p:pic>
    </p:spTree>
  </p:cSld>
  <p:clrMapOvr>
    <a:masterClrMapping/>
  </p:clrMapOvr>
  <p:transition advTm="18438">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0" y="0"/>
            <a:ext cx="9144000" cy="5334000"/>
          </a:xfrm>
          <a:prstGeom prst="rect">
            <a:avLst/>
          </a:prstGeom>
          <a:solidFill>
            <a:srgbClr val="002060"/>
          </a:solidFill>
          <a:ln w="25400" algn="ctr">
            <a:solidFill>
              <a:srgbClr val="FF9900"/>
            </a:solidFill>
            <a:miter lim="800000"/>
            <a:headEnd/>
            <a:tailEnd/>
          </a:ln>
        </p:spPr>
        <p:txBody>
          <a:bodyPr anchor="ctr"/>
          <a:lstStyle/>
          <a:p>
            <a:pPr eaLnBrk="0" hangingPunct="0"/>
            <a:endParaRPr lang="en-US" sz="2000" b="1" i="1">
              <a:solidFill>
                <a:srgbClr val="FFC000"/>
              </a:solidFill>
              <a:latin typeface="Calibri" pitchFamily="34" charset="0"/>
            </a:endParaRPr>
          </a:p>
        </p:txBody>
      </p:sp>
      <p:sp>
        <p:nvSpPr>
          <p:cNvPr id="20483" name="Rectangle 2"/>
          <p:cNvSpPr>
            <a:spLocks noChangeArrowheads="1"/>
          </p:cNvSpPr>
          <p:nvPr/>
        </p:nvSpPr>
        <p:spPr bwMode="auto">
          <a:xfrm>
            <a:off x="1752600" y="5334000"/>
            <a:ext cx="7391400" cy="1524000"/>
          </a:xfrm>
          <a:prstGeom prst="rect">
            <a:avLst/>
          </a:prstGeom>
          <a:solidFill>
            <a:srgbClr val="0D0D0D"/>
          </a:solidFill>
          <a:ln w="25400" algn="ctr">
            <a:solidFill>
              <a:srgbClr val="FF9900"/>
            </a:solidFill>
            <a:miter lim="800000"/>
            <a:headEnd/>
            <a:tailEnd/>
          </a:ln>
        </p:spPr>
        <p:txBody>
          <a:bodyPr anchor="ctr"/>
          <a:lstStyle/>
          <a:p>
            <a:pPr algn="ctr"/>
            <a:r>
              <a:rPr lang="en-US" sz="3600" b="1" i="1">
                <a:solidFill>
                  <a:schemeClr val="bg1"/>
                </a:solidFill>
                <a:latin typeface="Calibri" pitchFamily="34" charset="0"/>
              </a:rPr>
              <a:t>- Video Team  -</a:t>
            </a:r>
          </a:p>
        </p:txBody>
      </p:sp>
      <p:sp>
        <p:nvSpPr>
          <p:cNvPr id="20484" name="Rectangle 3"/>
          <p:cNvSpPr>
            <a:spLocks noChangeArrowheads="1"/>
          </p:cNvSpPr>
          <p:nvPr/>
        </p:nvSpPr>
        <p:spPr bwMode="auto">
          <a:xfrm>
            <a:off x="0" y="3860800"/>
            <a:ext cx="9144000" cy="1230313"/>
          </a:xfrm>
          <a:prstGeom prst="rect">
            <a:avLst/>
          </a:prstGeom>
          <a:noFill/>
          <a:ln w="9525">
            <a:noFill/>
            <a:miter lim="800000"/>
            <a:headEnd/>
            <a:tailEnd/>
          </a:ln>
        </p:spPr>
        <p:txBody>
          <a:bodyPr lIns="0" tIns="0" rIns="0" bIns="0" anchor="ctr">
            <a:spAutoFit/>
          </a:bodyPr>
          <a:lstStyle/>
          <a:p>
            <a:pPr algn="ctr"/>
            <a:r>
              <a:rPr lang="en-US" altLang="en-US" sz="2000" b="1" i="1" dirty="0">
                <a:solidFill>
                  <a:srgbClr val="FFCC00"/>
                </a:solidFill>
                <a:latin typeface="Times New Roman" pitchFamily="18" charset="0"/>
              </a:rPr>
              <a:t>Every game in the </a:t>
            </a:r>
            <a:r>
              <a:rPr lang="en-US" altLang="en-US" sz="2000" b="1" i="1" dirty="0" smtClean="0">
                <a:solidFill>
                  <a:srgbClr val="FFCC00"/>
                </a:solidFill>
                <a:latin typeface="Times New Roman" pitchFamily="18" charset="0"/>
              </a:rPr>
              <a:t>NYSA </a:t>
            </a:r>
            <a:r>
              <a:rPr lang="en-US" altLang="en-US" sz="2000" b="1" i="1" dirty="0">
                <a:solidFill>
                  <a:srgbClr val="FFCC00"/>
                </a:solidFill>
                <a:latin typeface="Times New Roman" pitchFamily="18" charset="0"/>
              </a:rPr>
              <a:t>will video! The </a:t>
            </a:r>
            <a:r>
              <a:rPr lang="en-US" altLang="en-US" sz="2000" b="1" i="1" dirty="0" smtClean="0">
                <a:solidFill>
                  <a:srgbClr val="FFCC00"/>
                </a:solidFill>
                <a:latin typeface="Times New Roman" pitchFamily="18" charset="0"/>
              </a:rPr>
              <a:t>NYSA </a:t>
            </a:r>
            <a:r>
              <a:rPr lang="en-US" altLang="en-US" sz="2000" b="1" i="1" dirty="0">
                <a:solidFill>
                  <a:srgbClr val="FFCC00"/>
                </a:solidFill>
                <a:latin typeface="Times New Roman" pitchFamily="18" charset="0"/>
              </a:rPr>
              <a:t>will provide a Video Tech and a </a:t>
            </a:r>
            <a:endParaRPr lang="en-US" altLang="en-US" sz="2000" b="1" i="1" dirty="0" smtClean="0">
              <a:solidFill>
                <a:srgbClr val="FFCC00"/>
              </a:solidFill>
              <a:latin typeface="Times New Roman" pitchFamily="18" charset="0"/>
            </a:endParaRPr>
          </a:p>
          <a:p>
            <a:pPr algn="ctr"/>
            <a:r>
              <a:rPr lang="en-US" altLang="en-US" sz="2000" b="1" i="1" dirty="0" smtClean="0">
                <a:solidFill>
                  <a:srgbClr val="FFCC00"/>
                </a:solidFill>
                <a:latin typeface="Times New Roman" pitchFamily="18" charset="0"/>
              </a:rPr>
              <a:t>game </a:t>
            </a:r>
            <a:r>
              <a:rPr lang="en-US" altLang="en-US" sz="2000" b="1" i="1" dirty="0">
                <a:solidFill>
                  <a:srgbClr val="FFCC00"/>
                </a:solidFill>
                <a:latin typeface="Times New Roman" pitchFamily="18" charset="0"/>
              </a:rPr>
              <a:t>video will be provided to each team after every game. Also, games will be </a:t>
            </a:r>
            <a:endParaRPr lang="en-US" altLang="en-US" sz="2000" b="1" i="1" dirty="0" smtClean="0">
              <a:solidFill>
                <a:srgbClr val="FFCC00"/>
              </a:solidFill>
              <a:latin typeface="Times New Roman" pitchFamily="18" charset="0"/>
            </a:endParaRPr>
          </a:p>
          <a:p>
            <a:pPr algn="ctr"/>
            <a:r>
              <a:rPr lang="en-US" altLang="en-US" sz="2000" b="1" i="1" dirty="0" smtClean="0">
                <a:solidFill>
                  <a:srgbClr val="FFCC00"/>
                </a:solidFill>
                <a:latin typeface="Times New Roman" pitchFamily="18" charset="0"/>
              </a:rPr>
              <a:t>loaded </a:t>
            </a:r>
            <a:r>
              <a:rPr lang="en-US" altLang="en-US" sz="2000" b="1" i="1" dirty="0">
                <a:solidFill>
                  <a:srgbClr val="FFCC00"/>
                </a:solidFill>
                <a:latin typeface="Times New Roman" pitchFamily="18" charset="0"/>
              </a:rPr>
              <a:t>onto our league website. Also the </a:t>
            </a:r>
            <a:r>
              <a:rPr lang="en-US" altLang="en-US" sz="2000" b="1" i="1" dirty="0" smtClean="0">
                <a:solidFill>
                  <a:srgbClr val="FFCC00"/>
                </a:solidFill>
                <a:latin typeface="Times New Roman" pitchFamily="18" charset="0"/>
              </a:rPr>
              <a:t>NYSA </a:t>
            </a:r>
            <a:r>
              <a:rPr lang="en-US" altLang="en-US" sz="2000" b="1" i="1" dirty="0">
                <a:solidFill>
                  <a:srgbClr val="FFCC00"/>
                </a:solidFill>
                <a:latin typeface="Times New Roman" pitchFamily="18" charset="0"/>
              </a:rPr>
              <a:t>will stream live </a:t>
            </a:r>
            <a:r>
              <a:rPr lang="en-US" altLang="en-US" sz="2000" b="1" i="1" dirty="0" smtClean="0">
                <a:solidFill>
                  <a:srgbClr val="FFCC00"/>
                </a:solidFill>
                <a:latin typeface="Times New Roman" pitchFamily="18" charset="0"/>
              </a:rPr>
              <a:t>top </a:t>
            </a:r>
            <a:r>
              <a:rPr lang="en-US" altLang="en-US" sz="2000" b="1" i="1" dirty="0">
                <a:solidFill>
                  <a:srgbClr val="FFCC00"/>
                </a:solidFill>
                <a:latin typeface="Times New Roman" pitchFamily="18" charset="0"/>
              </a:rPr>
              <a:t>games each week from around the country!  </a:t>
            </a:r>
            <a:endParaRPr lang="en-US" sz="800" dirty="0">
              <a:solidFill>
                <a:srgbClr val="FFCC00"/>
              </a:solidFill>
              <a:latin typeface="Calibri" pitchFamily="34" charset="0"/>
            </a:endParaRPr>
          </a:p>
        </p:txBody>
      </p:sp>
      <p:pic>
        <p:nvPicPr>
          <p:cNvPr id="20485" name="Picture 2" descr="https://www.bhphotovideo.com/images/images1000x1000/solo_shot_ss2_bundle_cx24_soloshot2_camera_bundle_with_1088376.jpg"/>
          <p:cNvPicPr>
            <a:picLocks noChangeAspect="1" noChangeArrowheads="1"/>
          </p:cNvPicPr>
          <p:nvPr/>
        </p:nvPicPr>
        <p:blipFill>
          <a:blip r:embed="rId2"/>
          <a:srcRect/>
          <a:stretch>
            <a:fillRect/>
          </a:stretch>
        </p:blipFill>
        <p:spPr bwMode="auto">
          <a:xfrm>
            <a:off x="2971800" y="228600"/>
            <a:ext cx="3352800" cy="3352800"/>
          </a:xfrm>
          <a:prstGeom prst="rect">
            <a:avLst/>
          </a:prstGeom>
          <a:noFill/>
          <a:ln w="9525">
            <a:solidFill>
              <a:srgbClr val="FFC000"/>
            </a:solidFill>
            <a:miter lim="800000"/>
            <a:headEnd/>
            <a:tailEnd/>
          </a:ln>
        </p:spPr>
      </p:pic>
      <p:pic>
        <p:nvPicPr>
          <p:cNvPr id="20486" name="Picture 9"/>
          <p:cNvPicPr>
            <a:picLocks noChangeAspect="1" noChangeArrowheads="1"/>
          </p:cNvPicPr>
          <p:nvPr/>
        </p:nvPicPr>
        <p:blipFill>
          <a:blip r:embed="rId3"/>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spTree>
  </p:cSld>
  <p:clrMapOvr>
    <a:masterClrMapping/>
  </p:clrMapOvr>
  <p:transition advTm="19828">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0" y="0"/>
            <a:ext cx="9144000" cy="5334000"/>
          </a:xfrm>
          <a:prstGeom prst="rect">
            <a:avLst/>
          </a:prstGeom>
          <a:solidFill>
            <a:srgbClr val="002060"/>
          </a:solidFill>
          <a:ln w="25400" algn="ctr">
            <a:solidFill>
              <a:srgbClr val="FF9900"/>
            </a:solidFill>
            <a:miter lim="800000"/>
            <a:headEnd/>
            <a:tailEnd/>
          </a:ln>
        </p:spPr>
        <p:txBody>
          <a:bodyPr anchor="ctr"/>
          <a:lstStyle/>
          <a:p>
            <a:pPr eaLnBrk="0" hangingPunct="0"/>
            <a:endParaRPr lang="en-US" sz="2000" b="1" i="1">
              <a:solidFill>
                <a:srgbClr val="FFC000"/>
              </a:solidFill>
              <a:latin typeface="Calibri" pitchFamily="34" charset="0"/>
            </a:endParaRPr>
          </a:p>
        </p:txBody>
      </p:sp>
      <p:sp>
        <p:nvSpPr>
          <p:cNvPr id="22531" name="Rectangle 2"/>
          <p:cNvSpPr>
            <a:spLocks noChangeArrowheads="1"/>
          </p:cNvSpPr>
          <p:nvPr/>
        </p:nvSpPr>
        <p:spPr bwMode="auto">
          <a:xfrm>
            <a:off x="1752600" y="5334000"/>
            <a:ext cx="7391400" cy="1524000"/>
          </a:xfrm>
          <a:prstGeom prst="rect">
            <a:avLst/>
          </a:prstGeom>
          <a:solidFill>
            <a:srgbClr val="0D0D0D"/>
          </a:solidFill>
          <a:ln w="25400" algn="ctr">
            <a:solidFill>
              <a:srgbClr val="FF9900"/>
            </a:solidFill>
            <a:miter lim="800000"/>
            <a:headEnd/>
            <a:tailEnd/>
          </a:ln>
        </p:spPr>
        <p:txBody>
          <a:bodyPr anchor="ctr"/>
          <a:lstStyle/>
          <a:p>
            <a:pPr algn="ctr">
              <a:buFontTx/>
              <a:buChar char="-"/>
            </a:pPr>
            <a:r>
              <a:rPr lang="en-US" sz="3300" b="1" i="1" dirty="0">
                <a:solidFill>
                  <a:schemeClr val="bg1"/>
                </a:solidFill>
                <a:latin typeface="Calibri" pitchFamily="34" charset="0"/>
              </a:rPr>
              <a:t> </a:t>
            </a:r>
            <a:r>
              <a:rPr lang="en-US" sz="3300" b="1" i="1" dirty="0" smtClean="0">
                <a:solidFill>
                  <a:schemeClr val="bg1"/>
                </a:solidFill>
                <a:latin typeface="Calibri" pitchFamily="34" charset="0"/>
              </a:rPr>
              <a:t>City </a:t>
            </a:r>
            <a:r>
              <a:rPr lang="en-US" sz="3300" b="1" i="1" dirty="0">
                <a:solidFill>
                  <a:schemeClr val="bg1"/>
                </a:solidFill>
                <a:latin typeface="Calibri" pitchFamily="34" charset="0"/>
              </a:rPr>
              <a:t>Teams’ Makeup  -</a:t>
            </a:r>
          </a:p>
          <a:p>
            <a:pPr algn="ctr"/>
            <a:endParaRPr lang="en-US" sz="800" b="1" i="1" dirty="0">
              <a:solidFill>
                <a:schemeClr val="bg1"/>
              </a:solidFill>
              <a:latin typeface="Calibri" pitchFamily="34" charset="0"/>
            </a:endParaRPr>
          </a:p>
          <a:p>
            <a:pPr algn="ctr"/>
            <a:r>
              <a:rPr lang="en-US" sz="3300" b="1" i="1" dirty="0" smtClean="0">
                <a:solidFill>
                  <a:srgbClr val="FFC000"/>
                </a:solidFill>
                <a:latin typeface="Calibri" pitchFamily="34" charset="0"/>
              </a:rPr>
              <a:t>160 </a:t>
            </a:r>
            <a:r>
              <a:rPr lang="en-US" sz="3300" b="1" i="1" dirty="0">
                <a:solidFill>
                  <a:srgbClr val="FFC000"/>
                </a:solidFill>
                <a:latin typeface="Calibri" pitchFamily="34" charset="0"/>
              </a:rPr>
              <a:t>Kids / </a:t>
            </a:r>
            <a:r>
              <a:rPr lang="en-US" sz="3300" b="1" i="1" dirty="0" smtClean="0">
                <a:solidFill>
                  <a:srgbClr val="FFC000"/>
                </a:solidFill>
                <a:latin typeface="Calibri" pitchFamily="34" charset="0"/>
              </a:rPr>
              <a:t>16 </a:t>
            </a:r>
            <a:r>
              <a:rPr lang="en-US" sz="3300" b="1" i="1" dirty="0">
                <a:solidFill>
                  <a:srgbClr val="FFC000"/>
                </a:solidFill>
                <a:latin typeface="Calibri" pitchFamily="34" charset="0"/>
              </a:rPr>
              <a:t>Teams </a:t>
            </a:r>
          </a:p>
        </p:txBody>
      </p:sp>
      <p:sp>
        <p:nvSpPr>
          <p:cNvPr id="22532" name="Rectangle 3"/>
          <p:cNvSpPr>
            <a:spLocks noChangeArrowheads="1"/>
          </p:cNvSpPr>
          <p:nvPr/>
        </p:nvSpPr>
        <p:spPr bwMode="auto">
          <a:xfrm>
            <a:off x="0" y="2209800"/>
            <a:ext cx="2819400" cy="4785926"/>
          </a:xfrm>
          <a:prstGeom prst="rect">
            <a:avLst/>
          </a:prstGeom>
          <a:noFill/>
          <a:ln w="9525">
            <a:noFill/>
            <a:miter lim="800000"/>
            <a:headEnd/>
            <a:tailEnd/>
          </a:ln>
        </p:spPr>
        <p:txBody>
          <a:bodyPr lIns="0" tIns="0" rIns="0" bIns="0" anchor="ctr">
            <a:spAutoFit/>
          </a:bodyPr>
          <a:lstStyle/>
          <a:p>
            <a:pPr algn="ctr"/>
            <a:r>
              <a:rPr lang="en-US" b="1" dirty="0" smtClean="0">
                <a:solidFill>
                  <a:schemeClr val="bg1"/>
                </a:solidFill>
                <a:latin typeface="Calibri" pitchFamily="34" charset="0"/>
              </a:rPr>
              <a:t>Program </a:t>
            </a:r>
            <a:r>
              <a:rPr lang="en-US" b="1" dirty="0">
                <a:solidFill>
                  <a:schemeClr val="bg1"/>
                </a:solidFill>
                <a:latin typeface="Calibri" pitchFamily="34" charset="0"/>
              </a:rPr>
              <a:t>- Boys Teams</a:t>
            </a:r>
          </a:p>
          <a:p>
            <a:pPr algn="ctr"/>
            <a:endParaRPr lang="en-US" sz="400" dirty="0">
              <a:solidFill>
                <a:srgbClr val="FFCC00"/>
              </a:solidFill>
              <a:latin typeface="Calibri" pitchFamily="34" charset="0"/>
            </a:endParaRPr>
          </a:p>
          <a:p>
            <a:pPr algn="ctr"/>
            <a:r>
              <a:rPr lang="en-US" b="1" dirty="0" smtClean="0">
                <a:solidFill>
                  <a:srgbClr val="FFCC00"/>
                </a:solidFill>
                <a:latin typeface="Calibri" pitchFamily="34" charset="0"/>
              </a:rPr>
              <a:t>16 under </a:t>
            </a:r>
            <a:r>
              <a:rPr lang="en-US" b="1" dirty="0">
                <a:solidFill>
                  <a:srgbClr val="FFCC00"/>
                </a:solidFill>
                <a:latin typeface="Calibri" pitchFamily="34" charset="0"/>
              </a:rPr>
              <a:t>– </a:t>
            </a:r>
            <a:r>
              <a:rPr lang="en-US" b="1" dirty="0" smtClean="0">
                <a:solidFill>
                  <a:srgbClr val="FFCC00"/>
                </a:solidFill>
                <a:latin typeface="Calibri" pitchFamily="34" charset="0"/>
              </a:rPr>
              <a:t>10 </a:t>
            </a:r>
            <a:r>
              <a:rPr lang="en-US" b="1" dirty="0">
                <a:solidFill>
                  <a:srgbClr val="FFCC00"/>
                </a:solidFill>
                <a:latin typeface="Calibri" pitchFamily="34" charset="0"/>
              </a:rPr>
              <a:t>players</a:t>
            </a:r>
          </a:p>
          <a:p>
            <a:pPr algn="ctr"/>
            <a:r>
              <a:rPr lang="en-US" b="1" dirty="0" smtClean="0">
                <a:solidFill>
                  <a:srgbClr val="FFCC00"/>
                </a:solidFill>
                <a:latin typeface="Calibri" pitchFamily="34" charset="0"/>
              </a:rPr>
              <a:t>15 under </a:t>
            </a:r>
            <a:r>
              <a:rPr lang="en-US" b="1" dirty="0">
                <a:solidFill>
                  <a:srgbClr val="FFCC00"/>
                </a:solidFill>
                <a:latin typeface="Calibri" pitchFamily="34" charset="0"/>
              </a:rPr>
              <a:t>– </a:t>
            </a:r>
            <a:r>
              <a:rPr lang="en-US" b="1" dirty="0" smtClean="0">
                <a:solidFill>
                  <a:srgbClr val="FFCC00"/>
                </a:solidFill>
                <a:latin typeface="Calibri" pitchFamily="34" charset="0"/>
              </a:rPr>
              <a:t>10 </a:t>
            </a:r>
            <a:r>
              <a:rPr lang="en-US" b="1" dirty="0">
                <a:solidFill>
                  <a:srgbClr val="FFCC00"/>
                </a:solidFill>
                <a:latin typeface="Calibri" pitchFamily="34" charset="0"/>
              </a:rPr>
              <a:t>players</a:t>
            </a:r>
          </a:p>
          <a:p>
            <a:pPr algn="ctr"/>
            <a:r>
              <a:rPr lang="en-US" b="1" dirty="0" smtClean="0">
                <a:solidFill>
                  <a:srgbClr val="FFCC00"/>
                </a:solidFill>
                <a:latin typeface="Calibri" pitchFamily="34" charset="0"/>
              </a:rPr>
              <a:t>14 under </a:t>
            </a:r>
            <a:r>
              <a:rPr lang="en-US" b="1" dirty="0">
                <a:solidFill>
                  <a:srgbClr val="FFCC00"/>
                </a:solidFill>
                <a:latin typeface="Calibri" pitchFamily="34" charset="0"/>
              </a:rPr>
              <a:t>– </a:t>
            </a:r>
            <a:r>
              <a:rPr lang="en-US" b="1" dirty="0" smtClean="0">
                <a:solidFill>
                  <a:srgbClr val="FFCC00"/>
                </a:solidFill>
                <a:latin typeface="Calibri" pitchFamily="34" charset="0"/>
              </a:rPr>
              <a:t>10 players</a:t>
            </a:r>
          </a:p>
          <a:p>
            <a:pPr algn="ctr"/>
            <a:r>
              <a:rPr lang="en-US" b="1" dirty="0" smtClean="0">
                <a:solidFill>
                  <a:srgbClr val="FFCC00"/>
                </a:solidFill>
                <a:latin typeface="Calibri" pitchFamily="34" charset="0"/>
              </a:rPr>
              <a:t>13 under – 10 players</a:t>
            </a:r>
          </a:p>
          <a:p>
            <a:pPr algn="ctr"/>
            <a:r>
              <a:rPr lang="en-US" b="1" dirty="0" smtClean="0">
                <a:solidFill>
                  <a:srgbClr val="FFCC00"/>
                </a:solidFill>
                <a:latin typeface="Calibri" pitchFamily="34" charset="0"/>
              </a:rPr>
              <a:t>12 under – 10 players</a:t>
            </a:r>
          </a:p>
          <a:p>
            <a:pPr algn="ctr"/>
            <a:r>
              <a:rPr lang="en-US" b="1" dirty="0" smtClean="0">
                <a:solidFill>
                  <a:srgbClr val="FFCC00"/>
                </a:solidFill>
                <a:latin typeface="Calibri" pitchFamily="34" charset="0"/>
              </a:rPr>
              <a:t>11 under – 10 players</a:t>
            </a:r>
          </a:p>
          <a:p>
            <a:pPr algn="ctr"/>
            <a:r>
              <a:rPr lang="en-US" b="1" dirty="0" smtClean="0">
                <a:solidFill>
                  <a:srgbClr val="FFCC00"/>
                </a:solidFill>
                <a:latin typeface="Calibri" pitchFamily="34" charset="0"/>
              </a:rPr>
              <a:t>10 under – 10 players</a:t>
            </a:r>
          </a:p>
          <a:p>
            <a:pPr algn="ctr"/>
            <a:r>
              <a:rPr lang="en-US" b="1" dirty="0" smtClean="0">
                <a:solidFill>
                  <a:srgbClr val="FFCC00"/>
                </a:solidFill>
                <a:latin typeface="Calibri" pitchFamily="34" charset="0"/>
              </a:rPr>
              <a:t>9 under – 10 players</a:t>
            </a:r>
          </a:p>
          <a:p>
            <a:pPr algn="ctr"/>
            <a:endParaRPr lang="en-US" sz="400" b="1" dirty="0" smtClean="0">
              <a:solidFill>
                <a:srgbClr val="FFCC00"/>
              </a:solidFill>
              <a:latin typeface="Calibri" pitchFamily="34" charset="0"/>
            </a:endParaRPr>
          </a:p>
          <a:p>
            <a:pPr algn="ctr"/>
            <a:r>
              <a:rPr lang="en-US" b="1" i="1" dirty="0" smtClean="0">
                <a:solidFill>
                  <a:schemeClr val="bg1"/>
                </a:solidFill>
                <a:latin typeface="Calibri" pitchFamily="34" charset="0"/>
              </a:rPr>
              <a:t>(8) – Boys Teams</a:t>
            </a:r>
          </a:p>
          <a:p>
            <a:pPr algn="ctr"/>
            <a:endParaRPr lang="en-US" b="1" i="1" dirty="0" smtClean="0">
              <a:solidFill>
                <a:schemeClr val="bg1"/>
              </a:solidFill>
              <a:latin typeface="Calibri" pitchFamily="34" charset="0"/>
            </a:endParaRPr>
          </a:p>
          <a:p>
            <a:pPr algn="ctr"/>
            <a:endParaRPr lang="en-US" b="1" i="1" dirty="0" smtClean="0">
              <a:solidFill>
                <a:schemeClr val="bg1"/>
              </a:solidFill>
              <a:latin typeface="Calibri" pitchFamily="34" charset="0"/>
            </a:endParaRPr>
          </a:p>
          <a:p>
            <a:pPr algn="ctr"/>
            <a:endParaRPr lang="en-US" b="1" dirty="0" smtClean="0">
              <a:solidFill>
                <a:srgbClr val="FFCC00"/>
              </a:solidFill>
              <a:latin typeface="Calibri" pitchFamily="34" charset="0"/>
            </a:endParaRPr>
          </a:p>
          <a:p>
            <a:pPr algn="ctr"/>
            <a:endParaRPr lang="en-US" b="1" dirty="0">
              <a:solidFill>
                <a:srgbClr val="FFCC00"/>
              </a:solidFill>
              <a:latin typeface="Calibri" pitchFamily="34" charset="0"/>
            </a:endParaRPr>
          </a:p>
          <a:p>
            <a:pPr algn="ctr"/>
            <a:endParaRPr lang="en-US" sz="400" b="1" dirty="0">
              <a:solidFill>
                <a:srgbClr val="FFCC00"/>
              </a:solidFill>
              <a:latin typeface="Calibri" pitchFamily="34" charset="0"/>
            </a:endParaRPr>
          </a:p>
          <a:p>
            <a:pPr algn="ctr"/>
            <a:endParaRPr lang="en-US" sz="400" b="1" dirty="0">
              <a:solidFill>
                <a:srgbClr val="FFCC00"/>
              </a:solidFill>
              <a:latin typeface="Calibri" pitchFamily="34" charset="0"/>
            </a:endParaRPr>
          </a:p>
          <a:p>
            <a:pPr algn="ctr"/>
            <a:endParaRPr lang="en-US" sz="700" b="1" dirty="0">
              <a:solidFill>
                <a:schemeClr val="bg1"/>
              </a:solidFill>
              <a:latin typeface="Calibri" pitchFamily="34" charset="0"/>
            </a:endParaRPr>
          </a:p>
          <a:p>
            <a:pPr algn="ctr"/>
            <a:endParaRPr lang="en-US" dirty="0">
              <a:solidFill>
                <a:srgbClr val="FFCC00"/>
              </a:solidFill>
              <a:latin typeface="Calibri" pitchFamily="34" charset="0"/>
            </a:endParaRPr>
          </a:p>
          <a:p>
            <a:pPr algn="ctr"/>
            <a:endParaRPr lang="en-US" dirty="0">
              <a:solidFill>
                <a:srgbClr val="FFCC00"/>
              </a:solidFill>
              <a:latin typeface="Calibri" pitchFamily="34" charset="0"/>
            </a:endParaRPr>
          </a:p>
        </p:txBody>
      </p:sp>
      <p:pic>
        <p:nvPicPr>
          <p:cNvPr id="22533" name="Picture 9"/>
          <p:cNvPicPr>
            <a:picLocks noChangeAspect="1" noChangeArrowheads="1"/>
          </p:cNvPicPr>
          <p:nvPr/>
        </p:nvPicPr>
        <p:blipFill>
          <a:blip r:embed="rId3"/>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pic>
        <p:nvPicPr>
          <p:cNvPr id="22534" name="Picture 8" descr="Top boys basketball players and teams to watch in central Ohio"/>
          <p:cNvPicPr>
            <a:picLocks noChangeAspect="1" noChangeArrowheads="1"/>
          </p:cNvPicPr>
          <p:nvPr/>
        </p:nvPicPr>
        <p:blipFill>
          <a:blip r:embed="rId4"/>
          <a:srcRect/>
          <a:stretch>
            <a:fillRect/>
          </a:stretch>
        </p:blipFill>
        <p:spPr bwMode="auto">
          <a:xfrm>
            <a:off x="609600" y="152400"/>
            <a:ext cx="1664208" cy="1981200"/>
          </a:xfrm>
          <a:prstGeom prst="rect">
            <a:avLst/>
          </a:prstGeom>
          <a:noFill/>
          <a:ln w="9525">
            <a:solidFill>
              <a:srgbClr val="FFC000"/>
            </a:solidFill>
            <a:miter lim="800000"/>
            <a:headEnd/>
            <a:tailEnd/>
          </a:ln>
        </p:spPr>
      </p:pic>
      <p:sp>
        <p:nvSpPr>
          <p:cNvPr id="22536" name="Rectangle 3"/>
          <p:cNvSpPr>
            <a:spLocks noChangeArrowheads="1"/>
          </p:cNvSpPr>
          <p:nvPr/>
        </p:nvSpPr>
        <p:spPr bwMode="auto">
          <a:xfrm>
            <a:off x="6477000" y="2209800"/>
            <a:ext cx="2819400" cy="1384995"/>
          </a:xfrm>
          <a:prstGeom prst="rect">
            <a:avLst/>
          </a:prstGeom>
          <a:noFill/>
          <a:ln w="9525">
            <a:noFill/>
            <a:miter lim="800000"/>
            <a:headEnd/>
            <a:tailEnd/>
          </a:ln>
        </p:spPr>
        <p:txBody>
          <a:bodyPr lIns="0" tIns="0" rIns="0" bIns="0" anchor="ctr">
            <a:spAutoFit/>
          </a:bodyPr>
          <a:lstStyle/>
          <a:p>
            <a:pPr algn="ctr"/>
            <a:endParaRPr lang="en-US" b="1" i="1" dirty="0">
              <a:solidFill>
                <a:srgbClr val="FFC000"/>
              </a:solidFill>
              <a:latin typeface="Calibri" pitchFamily="34" charset="0"/>
            </a:endParaRPr>
          </a:p>
          <a:p>
            <a:pPr algn="ctr"/>
            <a:endParaRPr lang="en-US" b="1" dirty="0">
              <a:solidFill>
                <a:schemeClr val="bg1"/>
              </a:solidFill>
              <a:latin typeface="Calibri" pitchFamily="34" charset="0"/>
            </a:endParaRPr>
          </a:p>
          <a:p>
            <a:pPr algn="ctr"/>
            <a:endParaRPr lang="en-US" dirty="0">
              <a:solidFill>
                <a:srgbClr val="FFCC00"/>
              </a:solidFill>
              <a:latin typeface="Calibri" pitchFamily="34" charset="0"/>
            </a:endParaRPr>
          </a:p>
          <a:p>
            <a:pPr algn="ctr"/>
            <a:r>
              <a:rPr lang="en-US" dirty="0">
                <a:solidFill>
                  <a:srgbClr val="FFCC00"/>
                </a:solidFill>
                <a:latin typeface="Calibri" pitchFamily="34" charset="0"/>
              </a:rPr>
              <a:t>  </a:t>
            </a:r>
          </a:p>
          <a:p>
            <a:pPr algn="ctr"/>
            <a:endParaRPr lang="en-US" dirty="0">
              <a:solidFill>
                <a:srgbClr val="FFCC00"/>
              </a:solidFill>
              <a:latin typeface="Calibri" pitchFamily="34" charset="0"/>
            </a:endParaRPr>
          </a:p>
        </p:txBody>
      </p:sp>
      <p:sp>
        <p:nvSpPr>
          <p:cNvPr id="22537" name="Rectangle 3"/>
          <p:cNvSpPr>
            <a:spLocks noChangeArrowheads="1"/>
          </p:cNvSpPr>
          <p:nvPr/>
        </p:nvSpPr>
        <p:spPr bwMode="auto">
          <a:xfrm>
            <a:off x="5791200" y="2209800"/>
            <a:ext cx="3733800" cy="3877985"/>
          </a:xfrm>
          <a:prstGeom prst="rect">
            <a:avLst/>
          </a:prstGeom>
          <a:noFill/>
          <a:ln w="9525">
            <a:noFill/>
            <a:miter lim="800000"/>
            <a:headEnd/>
            <a:tailEnd/>
          </a:ln>
        </p:spPr>
        <p:txBody>
          <a:bodyPr wrap="square" lIns="0" tIns="0" rIns="0" bIns="0" anchor="ctr">
            <a:spAutoFit/>
          </a:bodyPr>
          <a:lstStyle/>
          <a:p>
            <a:pPr algn="ctr"/>
            <a:r>
              <a:rPr lang="en-US" b="1" dirty="0">
                <a:solidFill>
                  <a:schemeClr val="bg1"/>
                </a:solidFill>
                <a:latin typeface="Calibri" pitchFamily="34" charset="0"/>
              </a:rPr>
              <a:t>Program - Cheer </a:t>
            </a:r>
            <a:r>
              <a:rPr lang="en-US" b="1" dirty="0" smtClean="0">
                <a:solidFill>
                  <a:schemeClr val="bg1"/>
                </a:solidFill>
                <a:latin typeface="Calibri" pitchFamily="34" charset="0"/>
              </a:rPr>
              <a:t>Teams</a:t>
            </a:r>
          </a:p>
          <a:p>
            <a:pPr algn="ctr"/>
            <a:endParaRPr lang="en-US" sz="200" b="1" dirty="0" smtClean="0">
              <a:solidFill>
                <a:schemeClr val="bg1"/>
              </a:solidFill>
              <a:latin typeface="Calibri" pitchFamily="34" charset="0"/>
            </a:endParaRPr>
          </a:p>
          <a:p>
            <a:pPr algn="ctr"/>
            <a:endParaRPr lang="en-US" sz="200" b="1" dirty="0" smtClean="0">
              <a:solidFill>
                <a:schemeClr val="bg1"/>
              </a:solidFill>
              <a:latin typeface="Calibri" pitchFamily="34" charset="0"/>
            </a:endParaRPr>
          </a:p>
          <a:p>
            <a:pPr algn="ctr"/>
            <a:endParaRPr lang="en-US" sz="200" b="1" dirty="0" smtClean="0">
              <a:solidFill>
                <a:schemeClr val="bg1"/>
              </a:solidFill>
              <a:latin typeface="Calibri" pitchFamily="34" charset="0"/>
            </a:endParaRPr>
          </a:p>
          <a:p>
            <a:pPr algn="ctr"/>
            <a:r>
              <a:rPr lang="en-US" b="1" dirty="0" smtClean="0">
                <a:solidFill>
                  <a:srgbClr val="FFCC00"/>
                </a:solidFill>
                <a:latin typeface="Calibri" pitchFamily="34" charset="0"/>
              </a:rPr>
              <a:t>16 under – 10 players</a:t>
            </a:r>
          </a:p>
          <a:p>
            <a:pPr algn="ctr"/>
            <a:r>
              <a:rPr lang="en-US" b="1" dirty="0" smtClean="0">
                <a:solidFill>
                  <a:srgbClr val="FFCC00"/>
                </a:solidFill>
                <a:latin typeface="Calibri" pitchFamily="34" charset="0"/>
              </a:rPr>
              <a:t>15 under – 10 players</a:t>
            </a:r>
          </a:p>
          <a:p>
            <a:pPr algn="ctr"/>
            <a:r>
              <a:rPr lang="en-US" b="1" dirty="0" smtClean="0">
                <a:solidFill>
                  <a:srgbClr val="FFCC00"/>
                </a:solidFill>
                <a:latin typeface="Calibri" pitchFamily="34" charset="0"/>
              </a:rPr>
              <a:t>14 under – 10 players</a:t>
            </a:r>
          </a:p>
          <a:p>
            <a:pPr algn="ctr"/>
            <a:r>
              <a:rPr lang="en-US" b="1" dirty="0" smtClean="0">
                <a:solidFill>
                  <a:srgbClr val="FFCC00"/>
                </a:solidFill>
                <a:latin typeface="Calibri" pitchFamily="34" charset="0"/>
              </a:rPr>
              <a:t>13 under – 10 players</a:t>
            </a:r>
          </a:p>
          <a:p>
            <a:pPr algn="ctr"/>
            <a:r>
              <a:rPr lang="en-US" b="1" dirty="0" smtClean="0">
                <a:solidFill>
                  <a:srgbClr val="FFCC00"/>
                </a:solidFill>
                <a:latin typeface="Calibri" pitchFamily="34" charset="0"/>
              </a:rPr>
              <a:t>12 under – 10 players</a:t>
            </a:r>
          </a:p>
          <a:p>
            <a:pPr algn="ctr"/>
            <a:r>
              <a:rPr lang="en-US" b="1" dirty="0" smtClean="0">
                <a:solidFill>
                  <a:srgbClr val="FFCC00"/>
                </a:solidFill>
                <a:latin typeface="Calibri" pitchFamily="34" charset="0"/>
              </a:rPr>
              <a:t>11 under – 10 players</a:t>
            </a:r>
          </a:p>
          <a:p>
            <a:pPr algn="ctr"/>
            <a:r>
              <a:rPr lang="en-US" b="1" dirty="0" smtClean="0">
                <a:solidFill>
                  <a:srgbClr val="FFCC00"/>
                </a:solidFill>
                <a:latin typeface="Calibri" pitchFamily="34" charset="0"/>
              </a:rPr>
              <a:t>10 under – 10 players</a:t>
            </a:r>
          </a:p>
          <a:p>
            <a:pPr algn="ctr"/>
            <a:r>
              <a:rPr lang="en-US" b="1" dirty="0" smtClean="0">
                <a:solidFill>
                  <a:srgbClr val="FFCC00"/>
                </a:solidFill>
                <a:latin typeface="Calibri" pitchFamily="34" charset="0"/>
              </a:rPr>
              <a:t>9 under – 10 players</a:t>
            </a:r>
          </a:p>
          <a:p>
            <a:pPr algn="ctr"/>
            <a:endParaRPr lang="en-US" sz="400" b="1" dirty="0" smtClean="0">
              <a:solidFill>
                <a:srgbClr val="FFCC00"/>
              </a:solidFill>
              <a:latin typeface="Calibri" pitchFamily="34" charset="0"/>
            </a:endParaRPr>
          </a:p>
          <a:p>
            <a:pPr algn="ctr"/>
            <a:r>
              <a:rPr lang="en-US" b="1" i="1" dirty="0" smtClean="0">
                <a:solidFill>
                  <a:schemeClr val="bg1"/>
                </a:solidFill>
                <a:latin typeface="Calibri" pitchFamily="34" charset="0"/>
              </a:rPr>
              <a:t>(8) – Cheerleading  Teams</a:t>
            </a:r>
            <a:endParaRPr lang="en-US" b="1" dirty="0">
              <a:solidFill>
                <a:schemeClr val="bg1"/>
              </a:solidFill>
              <a:latin typeface="Calibri" pitchFamily="34" charset="0"/>
            </a:endParaRPr>
          </a:p>
          <a:p>
            <a:pPr algn="ctr"/>
            <a:endParaRPr lang="en-US" sz="400" b="1" dirty="0">
              <a:solidFill>
                <a:srgbClr val="FFCC00"/>
              </a:solidFill>
              <a:latin typeface="Calibri" pitchFamily="34" charset="0"/>
            </a:endParaRPr>
          </a:p>
          <a:p>
            <a:pPr algn="ctr"/>
            <a:endParaRPr lang="en-US" sz="400" b="1" dirty="0">
              <a:solidFill>
                <a:srgbClr val="FFCC00"/>
              </a:solidFill>
              <a:latin typeface="Calibri" pitchFamily="34" charset="0"/>
            </a:endParaRPr>
          </a:p>
          <a:p>
            <a:pPr algn="ctr"/>
            <a:endParaRPr lang="en-US" dirty="0">
              <a:solidFill>
                <a:srgbClr val="FFCC00"/>
              </a:solidFill>
              <a:latin typeface="Calibri" pitchFamily="34" charset="0"/>
            </a:endParaRPr>
          </a:p>
          <a:p>
            <a:pPr algn="ctr"/>
            <a:r>
              <a:rPr lang="en-US" dirty="0">
                <a:solidFill>
                  <a:srgbClr val="FFCC00"/>
                </a:solidFill>
                <a:latin typeface="Calibri" pitchFamily="34" charset="0"/>
              </a:rPr>
              <a:t>  </a:t>
            </a:r>
          </a:p>
          <a:p>
            <a:pPr algn="ctr"/>
            <a:endParaRPr lang="en-US" dirty="0">
              <a:solidFill>
                <a:srgbClr val="FFCC00"/>
              </a:solidFill>
              <a:latin typeface="Calibri" pitchFamily="34" charset="0"/>
            </a:endParaRPr>
          </a:p>
        </p:txBody>
      </p:sp>
      <p:pic>
        <p:nvPicPr>
          <p:cNvPr id="22538" name="Picture 12" descr="Memories of a Lifetime&quot;Ramsey Junior High Cheerleaders 2015-2016 | fort  smith arkansas photographer | Cheer outfits, Cheerleading outfits, Cheer  photography"/>
          <p:cNvPicPr>
            <a:picLocks noChangeAspect="1" noChangeArrowheads="1"/>
          </p:cNvPicPr>
          <p:nvPr/>
        </p:nvPicPr>
        <p:blipFill>
          <a:blip r:embed="rId5"/>
          <a:srcRect/>
          <a:stretch>
            <a:fillRect/>
          </a:stretch>
        </p:blipFill>
        <p:spPr bwMode="auto">
          <a:xfrm>
            <a:off x="6858000" y="152400"/>
            <a:ext cx="1600200" cy="1905000"/>
          </a:xfrm>
          <a:prstGeom prst="rect">
            <a:avLst/>
          </a:prstGeom>
          <a:noFill/>
          <a:ln w="9525">
            <a:solidFill>
              <a:srgbClr val="FFC000"/>
            </a:solidFill>
            <a:miter lim="800000"/>
            <a:headEnd/>
            <a:tailEnd/>
          </a:ln>
        </p:spPr>
      </p:pic>
      <p:pic>
        <p:nvPicPr>
          <p:cNvPr id="7170" name="Picture 2" descr="Basketball - Mason Recreation"/>
          <p:cNvPicPr>
            <a:picLocks noChangeAspect="1" noChangeArrowheads="1"/>
          </p:cNvPicPr>
          <p:nvPr/>
        </p:nvPicPr>
        <p:blipFill>
          <a:blip r:embed="rId6"/>
          <a:srcRect l="31120" b="10844"/>
          <a:stretch>
            <a:fillRect/>
          </a:stretch>
        </p:blipFill>
        <p:spPr bwMode="auto">
          <a:xfrm>
            <a:off x="2895600" y="1371600"/>
            <a:ext cx="3180232" cy="2743200"/>
          </a:xfrm>
          <a:prstGeom prst="rect">
            <a:avLst/>
          </a:prstGeom>
          <a:noFill/>
          <a:ln>
            <a:solidFill>
              <a:srgbClr val="FFC000"/>
            </a:solidFill>
          </a:ln>
        </p:spPr>
      </p:pic>
    </p:spTree>
  </p:cSld>
  <p:clrMapOvr>
    <a:masterClrMapping/>
  </p:clrMapOvr>
  <p:transition advTm="18438">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0"/>
            <a:ext cx="9144000" cy="5410200"/>
          </a:xfrm>
          <a:prstGeom prst="rect">
            <a:avLst/>
          </a:prstGeom>
          <a:solidFill>
            <a:srgbClr val="003300"/>
          </a:solidFill>
          <a:ln w="25400">
            <a:solidFill>
              <a:srgbClr val="FF9900"/>
            </a:solidFill>
            <a:miter lim="800000"/>
            <a:headEnd/>
            <a:tailEnd/>
          </a:ln>
        </p:spPr>
        <p:txBody>
          <a:bodyPr anchor="ctr"/>
          <a:lstStyle/>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sz="1600" dirty="0">
              <a:solidFill>
                <a:srgbClr val="FFC000"/>
              </a:solidFill>
              <a:latin typeface="Calibri" pitchFamily="34" charset="0"/>
            </a:endParaRPr>
          </a:p>
          <a:p>
            <a:pPr algn="ctr"/>
            <a:endParaRPr lang="en-US" dirty="0">
              <a:solidFill>
                <a:srgbClr val="FFC000"/>
              </a:solidFill>
              <a:latin typeface="Calibri" pitchFamily="34" charset="0"/>
            </a:endParaRPr>
          </a:p>
          <a:p>
            <a:pPr algn="ctr"/>
            <a:endParaRPr lang="en-US" dirty="0">
              <a:solidFill>
                <a:srgbClr val="FFC000"/>
              </a:solidFill>
              <a:latin typeface="Calibri" pitchFamily="34" charset="0"/>
            </a:endParaRPr>
          </a:p>
          <a:p>
            <a:pPr algn="ctr"/>
            <a:endParaRPr lang="en-US" dirty="0">
              <a:solidFill>
                <a:srgbClr val="FFC000"/>
              </a:solidFill>
              <a:latin typeface="Calibri" pitchFamily="34" charset="0"/>
            </a:endParaRPr>
          </a:p>
          <a:p>
            <a:pPr algn="ctr"/>
            <a:r>
              <a:rPr lang="en-US" dirty="0">
                <a:solidFill>
                  <a:srgbClr val="FFC000"/>
                </a:solidFill>
                <a:latin typeface="Calibri" pitchFamily="34" charset="0"/>
              </a:rPr>
              <a:t>  </a:t>
            </a:r>
            <a:r>
              <a:rPr lang="en-US" dirty="0" err="1">
                <a:solidFill>
                  <a:srgbClr val="FFC000"/>
                </a:solidFill>
                <a:latin typeface="Calibri" pitchFamily="34" charset="0"/>
              </a:rPr>
              <a:t>Ooooo</a:t>
            </a:r>
            <a:endParaRPr lang="en-US" dirty="0">
              <a:solidFill>
                <a:srgbClr val="FFC000"/>
              </a:solidFill>
              <a:latin typeface="Calibri" pitchFamily="34" charset="0"/>
            </a:endParaRPr>
          </a:p>
          <a:p>
            <a:pPr algn="ctr"/>
            <a:endParaRPr lang="en-US" dirty="0">
              <a:solidFill>
                <a:srgbClr val="FFC000"/>
              </a:solidFill>
              <a:latin typeface="Calibri" pitchFamily="34" charset="0"/>
            </a:endParaRPr>
          </a:p>
          <a:p>
            <a:pPr algn="ctr"/>
            <a:endParaRPr lang="en-US" dirty="0">
              <a:solidFill>
                <a:srgbClr val="FFC000"/>
              </a:solidFill>
              <a:latin typeface="Calibri" pitchFamily="34" charset="0"/>
            </a:endParaRPr>
          </a:p>
          <a:p>
            <a:pPr algn="ctr"/>
            <a:endParaRPr lang="en-US" dirty="0">
              <a:solidFill>
                <a:srgbClr val="FFC000"/>
              </a:solidFill>
              <a:latin typeface="Calibri" pitchFamily="34" charset="0"/>
            </a:endParaRPr>
          </a:p>
          <a:p>
            <a:pPr algn="ctr"/>
            <a:endParaRPr lang="en-US" dirty="0">
              <a:solidFill>
                <a:srgbClr val="FFC000"/>
              </a:solidFill>
              <a:latin typeface="Calibri" pitchFamily="34" charset="0"/>
            </a:endParaRPr>
          </a:p>
          <a:p>
            <a:pPr algn="ctr"/>
            <a:endParaRPr lang="en-US" dirty="0">
              <a:solidFill>
                <a:srgbClr val="FFC000"/>
              </a:solidFill>
              <a:latin typeface="Calibri" pitchFamily="34" charset="0"/>
            </a:endParaRPr>
          </a:p>
          <a:p>
            <a:pPr algn="ctr"/>
            <a:endParaRPr lang="en-US" sz="2800" dirty="0">
              <a:solidFill>
                <a:srgbClr val="FFC000"/>
              </a:solidFill>
              <a:latin typeface="Calibri" pitchFamily="34" charset="0"/>
            </a:endParaRPr>
          </a:p>
          <a:p>
            <a:pPr algn="ctr"/>
            <a:r>
              <a:rPr lang="en-US" sz="2800" b="1" i="1" dirty="0" smtClean="0">
                <a:solidFill>
                  <a:srgbClr val="FFC000"/>
                </a:solidFill>
                <a:latin typeface="Calibri" pitchFamily="34" charset="0"/>
              </a:rPr>
              <a:t>NYSA’s </a:t>
            </a:r>
            <a:r>
              <a:rPr lang="en-US" sz="2800" b="1" i="1" dirty="0">
                <a:solidFill>
                  <a:srgbClr val="FFC000"/>
                </a:solidFill>
                <a:latin typeface="Calibri" pitchFamily="34" charset="0"/>
              </a:rPr>
              <a:t>National office in Powder Springs, Georgia</a:t>
            </a:r>
          </a:p>
        </p:txBody>
      </p:sp>
      <p:sp>
        <p:nvSpPr>
          <p:cNvPr id="4099" name="Rectangle 4"/>
          <p:cNvSpPr>
            <a:spLocks noChangeArrowheads="1"/>
          </p:cNvSpPr>
          <p:nvPr/>
        </p:nvSpPr>
        <p:spPr bwMode="auto">
          <a:xfrm>
            <a:off x="1676400" y="5410200"/>
            <a:ext cx="7467600" cy="1447800"/>
          </a:xfrm>
          <a:prstGeom prst="rect">
            <a:avLst/>
          </a:prstGeom>
          <a:solidFill>
            <a:srgbClr val="0D0D0D"/>
          </a:solidFill>
          <a:ln w="25400">
            <a:solidFill>
              <a:srgbClr val="FF9900"/>
            </a:solidFill>
            <a:miter lim="800000"/>
            <a:headEnd/>
            <a:tailEnd/>
          </a:ln>
        </p:spPr>
        <p:txBody>
          <a:bodyPr anchor="ctr"/>
          <a:lstStyle/>
          <a:p>
            <a:pPr algn="ctr"/>
            <a:endParaRPr lang="en-US" sz="900" b="1" i="1">
              <a:solidFill>
                <a:schemeClr val="bg1"/>
              </a:solidFill>
              <a:latin typeface="Calibri" pitchFamily="34" charset="0"/>
            </a:endParaRPr>
          </a:p>
          <a:p>
            <a:pPr algn="ctr"/>
            <a:endParaRPr lang="en-US" sz="900" b="1" i="1">
              <a:solidFill>
                <a:schemeClr val="bg1"/>
              </a:solidFill>
              <a:latin typeface="Calibri" pitchFamily="34" charset="0"/>
            </a:endParaRPr>
          </a:p>
          <a:p>
            <a:pPr algn="ctr"/>
            <a:endParaRPr lang="en-US" sz="900" b="1" i="1">
              <a:solidFill>
                <a:schemeClr val="bg1"/>
              </a:solidFill>
              <a:latin typeface="Calibri" pitchFamily="34" charset="0"/>
            </a:endParaRPr>
          </a:p>
          <a:p>
            <a:pPr algn="ctr">
              <a:buFontTx/>
              <a:buChar char="-"/>
            </a:pPr>
            <a:r>
              <a:rPr lang="en-US" sz="3600" b="1" i="1">
                <a:solidFill>
                  <a:schemeClr val="bg1"/>
                </a:solidFill>
                <a:latin typeface="Calibri" pitchFamily="34" charset="0"/>
              </a:rPr>
              <a:t> National Headquarters - </a:t>
            </a:r>
          </a:p>
          <a:p>
            <a:pPr algn="ctr"/>
            <a:endParaRPr lang="en-US" sz="3600" b="1" i="1">
              <a:solidFill>
                <a:schemeClr val="bg1"/>
              </a:solidFill>
              <a:latin typeface="Calibri" pitchFamily="34" charset="0"/>
            </a:endParaRPr>
          </a:p>
        </p:txBody>
      </p:sp>
      <p:pic>
        <p:nvPicPr>
          <p:cNvPr id="4100" name="Picture 2" descr="http://www.reporternewspapers.net/wp-content/uploads/2015/09/NorthPlace-rendering.jpg"/>
          <p:cNvPicPr>
            <a:picLocks noChangeAspect="1" noChangeArrowheads="1"/>
          </p:cNvPicPr>
          <p:nvPr/>
        </p:nvPicPr>
        <p:blipFill>
          <a:blip r:embed="rId2"/>
          <a:srcRect/>
          <a:stretch>
            <a:fillRect/>
          </a:stretch>
        </p:blipFill>
        <p:spPr bwMode="auto">
          <a:xfrm>
            <a:off x="1371600" y="381000"/>
            <a:ext cx="6629400" cy="3708400"/>
          </a:xfrm>
          <a:prstGeom prst="rect">
            <a:avLst/>
          </a:prstGeom>
          <a:noFill/>
          <a:ln w="9525">
            <a:solidFill>
              <a:srgbClr val="FF9900"/>
            </a:solidFill>
            <a:miter lim="800000"/>
            <a:headEnd/>
            <a:tailEnd/>
          </a:ln>
        </p:spPr>
      </p:pic>
      <p:pic>
        <p:nvPicPr>
          <p:cNvPr id="4101" name="Picture 9"/>
          <p:cNvPicPr>
            <a:picLocks noChangeAspect="1" noChangeArrowheads="1"/>
          </p:cNvPicPr>
          <p:nvPr/>
        </p:nvPicPr>
        <p:blipFill>
          <a:blip r:embed="rId3"/>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spTree>
  </p:cSld>
  <p:clrMapOvr>
    <a:masterClrMapping/>
  </p:clrMapOvr>
  <p:transition advTm="5063">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0"/>
            <a:ext cx="9144000" cy="5410200"/>
          </a:xfrm>
          <a:prstGeom prst="rect">
            <a:avLst/>
          </a:prstGeom>
          <a:solidFill>
            <a:srgbClr val="003300"/>
          </a:solidFill>
          <a:ln w="25400">
            <a:solidFill>
              <a:srgbClr val="FFFF00"/>
            </a:solidFill>
            <a:miter lim="800000"/>
            <a:headEnd/>
            <a:tailEnd/>
          </a:ln>
        </p:spPr>
        <p:txBody>
          <a:bodyPr anchor="ctr"/>
          <a:lstStyle/>
          <a:p>
            <a:endParaRPr lang="en-US" dirty="0">
              <a:solidFill>
                <a:srgbClr val="FFFFFF"/>
              </a:solidFill>
              <a:latin typeface="Calibri" pitchFamily="34" charset="0"/>
            </a:endParaRPr>
          </a:p>
          <a:p>
            <a:pPr algn="ctr"/>
            <a:endParaRPr lang="en-US" dirty="0">
              <a:solidFill>
                <a:srgbClr val="FFFFFF"/>
              </a:solidFill>
              <a:latin typeface="Calibri" pitchFamily="34" charset="0"/>
            </a:endParaRPr>
          </a:p>
          <a:p>
            <a:pPr algn="ctr"/>
            <a:endParaRPr lang="en-US" dirty="0">
              <a:solidFill>
                <a:srgbClr val="FFFFFF"/>
              </a:solidFill>
              <a:latin typeface="Calibri" pitchFamily="34" charset="0"/>
            </a:endParaRPr>
          </a:p>
          <a:p>
            <a:pPr algn="ctr"/>
            <a:endParaRPr lang="en-US" dirty="0">
              <a:solidFill>
                <a:srgbClr val="FFFFFF"/>
              </a:solidFill>
              <a:latin typeface="Calibri" pitchFamily="34" charset="0"/>
            </a:endParaRPr>
          </a:p>
          <a:p>
            <a:pPr algn="ctr"/>
            <a:endParaRPr lang="en-US" dirty="0">
              <a:solidFill>
                <a:srgbClr val="FFFFFF"/>
              </a:solidFill>
              <a:latin typeface="Calibri" pitchFamily="34" charset="0"/>
            </a:endParaRPr>
          </a:p>
          <a:p>
            <a:pPr algn="ctr"/>
            <a:endParaRPr lang="en-US" dirty="0">
              <a:solidFill>
                <a:srgbClr val="FFFFFF"/>
              </a:solidFill>
              <a:latin typeface="Calibri" pitchFamily="34" charset="0"/>
            </a:endParaRPr>
          </a:p>
          <a:p>
            <a:pPr algn="ctr"/>
            <a:endParaRPr lang="en-US" dirty="0">
              <a:solidFill>
                <a:srgbClr val="FFFFFF"/>
              </a:solidFill>
              <a:latin typeface="Calibri" pitchFamily="34" charset="0"/>
            </a:endParaRPr>
          </a:p>
          <a:p>
            <a:pPr algn="ctr"/>
            <a:endParaRPr lang="en-US" dirty="0">
              <a:solidFill>
                <a:srgbClr val="FFFFFF"/>
              </a:solidFill>
              <a:latin typeface="Calibri" pitchFamily="34" charset="0"/>
            </a:endParaRPr>
          </a:p>
          <a:p>
            <a:pPr algn="ctr"/>
            <a:endParaRPr lang="en-US" dirty="0">
              <a:solidFill>
                <a:srgbClr val="FFFFFF"/>
              </a:solidFill>
              <a:latin typeface="Calibri" pitchFamily="34" charset="0"/>
            </a:endParaRPr>
          </a:p>
          <a:p>
            <a:pPr algn="ctr"/>
            <a:endParaRPr lang="en-US" b="1" dirty="0">
              <a:solidFill>
                <a:srgbClr val="FFFFFF"/>
              </a:solidFill>
              <a:latin typeface="Calibri" pitchFamily="34" charset="0"/>
            </a:endParaRPr>
          </a:p>
          <a:p>
            <a:pPr algn="ctr"/>
            <a:endParaRPr lang="en-US" sz="2000" b="1" dirty="0">
              <a:solidFill>
                <a:srgbClr val="FFFFFF"/>
              </a:solidFill>
              <a:latin typeface="Calibri" pitchFamily="34" charset="0"/>
            </a:endParaRPr>
          </a:p>
          <a:p>
            <a:pPr algn="ctr"/>
            <a:endParaRPr lang="en-US" sz="2000" b="1" dirty="0">
              <a:solidFill>
                <a:srgbClr val="FFFFFF"/>
              </a:solidFill>
              <a:latin typeface="Calibri" pitchFamily="34" charset="0"/>
            </a:endParaRPr>
          </a:p>
          <a:p>
            <a:pPr algn="ctr"/>
            <a:r>
              <a:rPr lang="en-US" sz="2000" b="1" dirty="0" smtClean="0">
                <a:solidFill>
                  <a:srgbClr val="FFFFFF"/>
                </a:solidFill>
                <a:latin typeface="Calibri" pitchFamily="34" charset="0"/>
              </a:rPr>
              <a:t>NYSA </a:t>
            </a:r>
            <a:r>
              <a:rPr lang="en-US" sz="2000" b="1" dirty="0">
                <a:solidFill>
                  <a:srgbClr val="FFFFFF"/>
                </a:solidFill>
                <a:latin typeface="Calibri" pitchFamily="34" charset="0"/>
              </a:rPr>
              <a:t>look to </a:t>
            </a:r>
            <a:r>
              <a:rPr lang="en-US" sz="2000" b="1" dirty="0" smtClean="0">
                <a:solidFill>
                  <a:srgbClr val="FFFFFF"/>
                </a:solidFill>
                <a:latin typeface="Calibri" pitchFamily="34" charset="0"/>
              </a:rPr>
              <a:t>secure </a:t>
            </a:r>
            <a:r>
              <a:rPr lang="en-US" sz="2000" b="1" dirty="0">
                <a:solidFill>
                  <a:srgbClr val="FFFFFF"/>
                </a:solidFill>
                <a:latin typeface="Calibri" pitchFamily="34" charset="0"/>
              </a:rPr>
              <a:t>basketball </a:t>
            </a:r>
            <a:r>
              <a:rPr lang="en-US" sz="2000" b="1" dirty="0" smtClean="0">
                <a:solidFill>
                  <a:srgbClr val="FFFFFF"/>
                </a:solidFill>
                <a:latin typeface="Calibri" pitchFamily="34" charset="0"/>
              </a:rPr>
              <a:t>facilities to </a:t>
            </a:r>
            <a:r>
              <a:rPr lang="en-US" sz="2000" b="1" dirty="0">
                <a:solidFill>
                  <a:srgbClr val="FFFFFF"/>
                </a:solidFill>
                <a:latin typeface="Calibri" pitchFamily="34" charset="0"/>
              </a:rPr>
              <a:t>conduct </a:t>
            </a:r>
            <a:r>
              <a:rPr lang="en-US" sz="2000" b="1" dirty="0" smtClean="0">
                <a:solidFill>
                  <a:srgbClr val="FFFFFF"/>
                </a:solidFill>
                <a:latin typeface="Calibri" pitchFamily="34" charset="0"/>
              </a:rPr>
              <a:t>our </a:t>
            </a:r>
            <a:r>
              <a:rPr lang="en-US" sz="2000" b="1" dirty="0">
                <a:solidFill>
                  <a:srgbClr val="FFFFFF"/>
                </a:solidFill>
                <a:latin typeface="Calibri" pitchFamily="34" charset="0"/>
              </a:rPr>
              <a:t>league. Each city’s basketball facility will be offered </a:t>
            </a:r>
            <a:r>
              <a:rPr lang="en-US" sz="2000" b="1" dirty="0" smtClean="0">
                <a:solidFill>
                  <a:srgbClr val="FFC000"/>
                </a:solidFill>
                <a:latin typeface="Calibri" pitchFamily="34" charset="0"/>
              </a:rPr>
              <a:t>funds </a:t>
            </a:r>
            <a:r>
              <a:rPr lang="en-US" sz="2000" b="1" dirty="0">
                <a:solidFill>
                  <a:srgbClr val="FFFFFF"/>
                </a:solidFill>
                <a:latin typeface="Calibri" pitchFamily="34" charset="0"/>
              </a:rPr>
              <a:t>for the use of the gym, along with all concession proceeds. A great way for a local high school basketball programs to fund raise during the off season and have your  </a:t>
            </a:r>
            <a:r>
              <a:rPr lang="en-US" sz="2000" b="1" dirty="0" smtClean="0">
                <a:solidFill>
                  <a:srgbClr val="FFFFFF"/>
                </a:solidFill>
                <a:latin typeface="Calibri" pitchFamily="34" charset="0"/>
              </a:rPr>
              <a:t>city’s teams </a:t>
            </a:r>
            <a:r>
              <a:rPr lang="en-US" sz="2000" b="1" dirty="0">
                <a:solidFill>
                  <a:srgbClr val="FFFFFF"/>
                </a:solidFill>
                <a:latin typeface="Calibri" pitchFamily="34" charset="0"/>
              </a:rPr>
              <a:t>continue to </a:t>
            </a:r>
            <a:r>
              <a:rPr lang="en-US" sz="2000" b="1" dirty="0" smtClean="0">
                <a:solidFill>
                  <a:srgbClr val="FFFFFF"/>
                </a:solidFill>
                <a:latin typeface="Calibri" pitchFamily="34" charset="0"/>
              </a:rPr>
              <a:t>play </a:t>
            </a:r>
            <a:r>
              <a:rPr lang="en-US" sz="2000" b="1" dirty="0">
                <a:solidFill>
                  <a:srgbClr val="FFFFFF"/>
                </a:solidFill>
                <a:latin typeface="Calibri" pitchFamily="34" charset="0"/>
              </a:rPr>
              <a:t>and get better during the off – season. The </a:t>
            </a:r>
            <a:r>
              <a:rPr lang="en-US" sz="2000" b="1" dirty="0" smtClean="0">
                <a:solidFill>
                  <a:srgbClr val="FFFFFF"/>
                </a:solidFill>
                <a:latin typeface="Calibri" pitchFamily="34" charset="0"/>
              </a:rPr>
              <a:t>facilities </a:t>
            </a:r>
            <a:r>
              <a:rPr lang="en-US" sz="2000" b="1" dirty="0">
                <a:solidFill>
                  <a:srgbClr val="FFFFFF"/>
                </a:solidFill>
                <a:latin typeface="Calibri" pitchFamily="34" charset="0"/>
              </a:rPr>
              <a:t>will be used for your teams home games!</a:t>
            </a:r>
          </a:p>
        </p:txBody>
      </p:sp>
      <p:sp>
        <p:nvSpPr>
          <p:cNvPr id="5123" name="Rectangle 4"/>
          <p:cNvSpPr>
            <a:spLocks noChangeArrowheads="1"/>
          </p:cNvSpPr>
          <p:nvPr/>
        </p:nvSpPr>
        <p:spPr bwMode="auto">
          <a:xfrm>
            <a:off x="1752600" y="5410200"/>
            <a:ext cx="7391400" cy="1447800"/>
          </a:xfrm>
          <a:prstGeom prst="rect">
            <a:avLst/>
          </a:prstGeom>
          <a:solidFill>
            <a:srgbClr val="4F6228"/>
          </a:solidFill>
          <a:ln w="25400">
            <a:solidFill>
              <a:srgbClr val="FF9900"/>
            </a:solidFill>
            <a:miter lim="800000"/>
            <a:headEnd/>
            <a:tailEnd/>
          </a:ln>
        </p:spPr>
        <p:txBody>
          <a:bodyPr anchor="ctr"/>
          <a:lstStyle/>
          <a:p>
            <a:pPr algn="ctr"/>
            <a:endParaRPr lang="en-US" sz="800" b="1" i="1" dirty="0">
              <a:solidFill>
                <a:schemeClr val="bg1"/>
              </a:solidFill>
              <a:latin typeface="Calibri" pitchFamily="34" charset="0"/>
            </a:endParaRPr>
          </a:p>
          <a:p>
            <a:pPr algn="ctr"/>
            <a:endParaRPr lang="en-US" sz="800" b="1" i="1" dirty="0">
              <a:solidFill>
                <a:schemeClr val="bg1"/>
              </a:solidFill>
              <a:latin typeface="Calibri" pitchFamily="34" charset="0"/>
            </a:endParaRPr>
          </a:p>
          <a:p>
            <a:pPr algn="ctr"/>
            <a:endParaRPr lang="en-US" sz="800" b="1" i="1" dirty="0">
              <a:solidFill>
                <a:schemeClr val="bg1"/>
              </a:solidFill>
              <a:latin typeface="Calibri" pitchFamily="34" charset="0"/>
            </a:endParaRPr>
          </a:p>
          <a:p>
            <a:pPr algn="ctr"/>
            <a:r>
              <a:rPr lang="en-US" sz="3600" b="1" i="1" dirty="0">
                <a:solidFill>
                  <a:schemeClr val="bg1"/>
                </a:solidFill>
                <a:latin typeface="Calibri" pitchFamily="34" charset="0"/>
              </a:rPr>
              <a:t>- </a:t>
            </a:r>
            <a:r>
              <a:rPr lang="en-US" sz="3600" b="1" i="1" dirty="0" smtClean="0">
                <a:solidFill>
                  <a:schemeClr val="bg1"/>
                </a:solidFill>
                <a:latin typeface="Calibri" pitchFamily="34" charset="0"/>
              </a:rPr>
              <a:t>NYSA’s </a:t>
            </a:r>
            <a:r>
              <a:rPr lang="en-US" sz="3600" b="1" i="1" dirty="0">
                <a:solidFill>
                  <a:schemeClr val="bg1"/>
                </a:solidFill>
                <a:latin typeface="Calibri" pitchFamily="34" charset="0"/>
              </a:rPr>
              <a:t>Game Facilities -</a:t>
            </a:r>
          </a:p>
          <a:p>
            <a:pPr algn="ctr"/>
            <a:endParaRPr lang="en-US" sz="3600" b="1" i="1" dirty="0">
              <a:solidFill>
                <a:schemeClr val="bg1"/>
              </a:solidFill>
              <a:latin typeface="Calibri" pitchFamily="34" charset="0"/>
            </a:endParaRPr>
          </a:p>
        </p:txBody>
      </p:sp>
      <p:sp>
        <p:nvSpPr>
          <p:cNvPr id="5124" name="Rectangle 8"/>
          <p:cNvSpPr>
            <a:spLocks noChangeArrowheads="1"/>
          </p:cNvSpPr>
          <p:nvPr/>
        </p:nvSpPr>
        <p:spPr bwMode="auto">
          <a:xfrm>
            <a:off x="3886200" y="0"/>
            <a:ext cx="5257800" cy="430213"/>
          </a:xfrm>
          <a:prstGeom prst="rect">
            <a:avLst/>
          </a:prstGeom>
          <a:noFill/>
          <a:ln w="9525">
            <a:noFill/>
            <a:miter lim="800000"/>
            <a:headEnd/>
            <a:tailEnd/>
          </a:ln>
        </p:spPr>
        <p:txBody>
          <a:bodyPr>
            <a:spAutoFit/>
          </a:bodyPr>
          <a:lstStyle/>
          <a:p>
            <a:pPr algn="ctr"/>
            <a:endParaRPr lang="en-US" sz="1000" i="1">
              <a:solidFill>
                <a:schemeClr val="bg1"/>
              </a:solidFill>
              <a:latin typeface="Calibri" pitchFamily="34" charset="0"/>
            </a:endParaRPr>
          </a:p>
          <a:p>
            <a:pPr algn="ctr"/>
            <a:endParaRPr lang="en-US" sz="1200" i="1">
              <a:solidFill>
                <a:srgbClr val="FFC000"/>
              </a:solidFill>
              <a:latin typeface="Calibri" pitchFamily="34" charset="0"/>
            </a:endParaRPr>
          </a:p>
        </p:txBody>
      </p:sp>
      <p:pic>
        <p:nvPicPr>
          <p:cNvPr id="5125" name="Picture 2" descr="http://www.marshallcountyhoopfest.com/wp-content/uploads/2012/09/gym.png"/>
          <p:cNvPicPr>
            <a:picLocks noChangeAspect="1" noChangeArrowheads="1"/>
          </p:cNvPicPr>
          <p:nvPr/>
        </p:nvPicPr>
        <p:blipFill>
          <a:blip r:embed="rId2"/>
          <a:srcRect/>
          <a:stretch>
            <a:fillRect/>
          </a:stretch>
        </p:blipFill>
        <p:spPr bwMode="auto">
          <a:xfrm>
            <a:off x="1066800" y="381000"/>
            <a:ext cx="7212013" cy="2971800"/>
          </a:xfrm>
          <a:prstGeom prst="rect">
            <a:avLst/>
          </a:prstGeom>
          <a:noFill/>
          <a:ln w="9525">
            <a:solidFill>
              <a:srgbClr val="FFC000"/>
            </a:solidFill>
            <a:miter lim="800000"/>
            <a:headEnd/>
            <a:tailEnd/>
          </a:ln>
        </p:spPr>
      </p:pic>
      <p:pic>
        <p:nvPicPr>
          <p:cNvPr id="5126" name="Picture 9"/>
          <p:cNvPicPr>
            <a:picLocks noChangeAspect="1" noChangeArrowheads="1"/>
          </p:cNvPicPr>
          <p:nvPr/>
        </p:nvPicPr>
        <p:blipFill>
          <a:blip r:embed="rId3"/>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spTree>
  </p:cSld>
  <p:clrMapOvr>
    <a:masterClrMapping/>
  </p:clrMapOvr>
  <p:transition advTm="16500">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34000"/>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b="1" i="1" dirty="0">
              <a:solidFill>
                <a:schemeClr val="bg1"/>
              </a:solidFill>
              <a:ea typeface="ＭＳ Ｐゴシック" pitchFamily="34" charset="-128"/>
              <a:cs typeface="Arial" charset="0"/>
            </a:endParaRPr>
          </a:p>
          <a:p>
            <a:pPr algn="ctr" eaLnBrk="0" hangingPunct="0">
              <a:defRPr/>
            </a:pPr>
            <a:endParaRPr lang="en-US" b="1" i="1" dirty="0">
              <a:solidFill>
                <a:schemeClr val="bg1"/>
              </a:solidFill>
              <a:ea typeface="ＭＳ Ｐゴシック" pitchFamily="34" charset="-128"/>
              <a:cs typeface="Arial" charset="0"/>
            </a:endParaRPr>
          </a:p>
          <a:p>
            <a:pPr algn="ctr" eaLnBrk="0" hangingPunct="0">
              <a:defRPr/>
            </a:pPr>
            <a:endParaRPr lang="en-US" b="1" i="1" dirty="0">
              <a:solidFill>
                <a:schemeClr val="bg1"/>
              </a:solidFill>
              <a:ea typeface="ＭＳ Ｐゴシック" pitchFamily="34" charset="-128"/>
              <a:cs typeface="Arial" charset="0"/>
            </a:endParaRPr>
          </a:p>
          <a:p>
            <a:pPr algn="ctr" eaLnBrk="0" hangingPunct="0">
              <a:defRPr/>
            </a:pPr>
            <a:endParaRPr lang="en-US" b="1" i="1" dirty="0">
              <a:solidFill>
                <a:srgbClr val="FFC000"/>
              </a:solidFill>
              <a:ea typeface="ＭＳ Ｐゴシック" pitchFamily="34" charset="-128"/>
              <a:cs typeface="Arial" charset="0"/>
            </a:endParaRPr>
          </a:p>
          <a:p>
            <a:pPr algn="ctr" eaLnBrk="0" hangingPunct="0">
              <a:defRPr/>
            </a:pPr>
            <a:endParaRPr lang="en-US" sz="200" b="1" i="1" dirty="0">
              <a:solidFill>
                <a:schemeClr val="bg1"/>
              </a:solidFill>
              <a:ea typeface="ＭＳ Ｐゴシック" pitchFamily="34" charset="-128"/>
              <a:cs typeface="Arial" charset="0"/>
            </a:endParaRPr>
          </a:p>
          <a:p>
            <a:pPr algn="ctr" eaLnBrk="0" hangingPunct="0">
              <a:defRPr/>
            </a:pPr>
            <a:endParaRPr lang="en-US" sz="200" b="1" i="1" dirty="0">
              <a:solidFill>
                <a:schemeClr val="bg1"/>
              </a:solidFill>
              <a:ea typeface="ＭＳ Ｐゴシック" pitchFamily="34" charset="-128"/>
              <a:cs typeface="Arial" charset="0"/>
            </a:endParaRPr>
          </a:p>
          <a:p>
            <a:pPr algn="ctr" eaLnBrk="0" hangingPunct="0">
              <a:defRPr/>
            </a:pPr>
            <a:endParaRPr lang="en-US" sz="200" b="1" i="1" dirty="0">
              <a:solidFill>
                <a:schemeClr val="bg1"/>
              </a:solidFill>
              <a:ea typeface="ＭＳ Ｐゴシック" pitchFamily="34" charset="-128"/>
              <a:cs typeface="Arial" charset="0"/>
            </a:endParaRPr>
          </a:p>
          <a:p>
            <a:pPr algn="ctr" eaLnBrk="0" hangingPunct="0">
              <a:defRPr/>
            </a:pPr>
            <a:endParaRPr lang="en-US" sz="200" b="1" i="1" dirty="0">
              <a:solidFill>
                <a:schemeClr val="bg1"/>
              </a:solidFill>
              <a:ea typeface="ＭＳ Ｐゴシック" pitchFamily="34" charset="-128"/>
              <a:cs typeface="Arial" charset="0"/>
            </a:endParaRPr>
          </a:p>
          <a:p>
            <a:pPr algn="ctr" eaLnBrk="0" hangingPunct="0">
              <a:defRPr/>
            </a:pPr>
            <a:endParaRPr lang="en-US" sz="200" b="1" i="1" dirty="0">
              <a:solidFill>
                <a:schemeClr val="bg1"/>
              </a:solidFill>
              <a:ea typeface="ＭＳ Ｐゴシック" pitchFamily="34" charset="-128"/>
              <a:cs typeface="Arial" charset="0"/>
            </a:endParaRPr>
          </a:p>
          <a:p>
            <a:pPr algn="ctr" eaLnBrk="0" hangingPunct="0">
              <a:defRPr/>
            </a:pPr>
            <a:r>
              <a:rPr lang="en-US" b="1" i="1" dirty="0">
                <a:solidFill>
                  <a:schemeClr val="bg1"/>
                </a:solidFill>
                <a:ea typeface="ＭＳ Ｐゴシック" pitchFamily="34" charset="-128"/>
                <a:cs typeface="Arial" charset="0"/>
              </a:rPr>
              <a:t>All teams are guarantee twenty - </a:t>
            </a:r>
            <a:r>
              <a:rPr lang="en-US" b="1" i="1" dirty="0" smtClean="0">
                <a:solidFill>
                  <a:schemeClr val="bg1"/>
                </a:solidFill>
                <a:ea typeface="ＭＳ Ｐゴシック" pitchFamily="34" charset="-128"/>
                <a:cs typeface="Arial" charset="0"/>
              </a:rPr>
              <a:t>four</a:t>
            </a:r>
            <a:r>
              <a:rPr lang="en-US" b="1" i="1" dirty="0" smtClean="0">
                <a:solidFill>
                  <a:schemeClr val="bg1"/>
                </a:solidFill>
                <a:ea typeface="ＭＳ Ｐゴシック" pitchFamily="34" charset="-128"/>
                <a:cs typeface="Arial" charset="0"/>
              </a:rPr>
              <a:t> </a:t>
            </a:r>
            <a:r>
              <a:rPr lang="en-US" b="1" i="1" dirty="0">
                <a:solidFill>
                  <a:schemeClr val="bg1"/>
                </a:solidFill>
                <a:ea typeface="ＭＳ Ｐゴシック" pitchFamily="34" charset="-128"/>
                <a:cs typeface="Arial" charset="0"/>
              </a:rPr>
              <a:t>(</a:t>
            </a:r>
            <a:r>
              <a:rPr lang="en-US" b="1" i="1" dirty="0" smtClean="0">
                <a:solidFill>
                  <a:schemeClr val="bg1"/>
                </a:solidFill>
                <a:ea typeface="ＭＳ Ｐゴシック" pitchFamily="34" charset="-128"/>
                <a:cs typeface="Arial" charset="0"/>
              </a:rPr>
              <a:t>24) </a:t>
            </a:r>
            <a:r>
              <a:rPr lang="en-US" b="1" i="1" dirty="0">
                <a:solidFill>
                  <a:schemeClr val="bg1"/>
                </a:solidFill>
                <a:ea typeface="ＭＳ Ｐゴシック" pitchFamily="34" charset="-128"/>
                <a:cs typeface="Arial" charset="0"/>
              </a:rPr>
              <a:t>regular season games </a:t>
            </a:r>
          </a:p>
          <a:p>
            <a:pPr algn="ctr" eaLnBrk="0" hangingPunct="0">
              <a:defRPr/>
            </a:pPr>
            <a:endParaRPr lang="en-US" sz="800" b="1" i="1" dirty="0">
              <a:solidFill>
                <a:srgbClr val="FFC000"/>
              </a:solidFill>
              <a:ea typeface="ＭＳ Ｐゴシック" pitchFamily="34" charset="-128"/>
              <a:cs typeface="Arial" charset="0"/>
            </a:endParaRPr>
          </a:p>
          <a:p>
            <a:pPr algn="ctr" eaLnBrk="0" hangingPunct="0">
              <a:defRPr/>
            </a:pPr>
            <a:r>
              <a:rPr lang="en-US" b="1" i="1" dirty="0">
                <a:solidFill>
                  <a:srgbClr val="FFC000"/>
                </a:solidFill>
                <a:ea typeface="ＭＳ Ｐゴシック" pitchFamily="34" charset="-128"/>
                <a:cs typeface="Arial" charset="0"/>
              </a:rPr>
              <a:t>Our league will cover the entire travel ball season from March - </a:t>
            </a:r>
            <a:r>
              <a:rPr lang="en-US" b="1" i="1" dirty="0" smtClean="0">
                <a:solidFill>
                  <a:srgbClr val="FFC000"/>
                </a:solidFill>
                <a:ea typeface="ＭＳ Ｐゴシック" pitchFamily="34" charset="-128"/>
                <a:cs typeface="Arial" charset="0"/>
              </a:rPr>
              <a:t>June</a:t>
            </a:r>
            <a:endParaRPr lang="en-US" b="1" i="1" dirty="0">
              <a:solidFill>
                <a:srgbClr val="FFC000"/>
              </a:solidFill>
              <a:ea typeface="ＭＳ Ｐゴシック" pitchFamily="34" charset="-128"/>
              <a:cs typeface="Arial" charset="0"/>
            </a:endParaRPr>
          </a:p>
          <a:p>
            <a:pPr algn="ctr" eaLnBrk="0" hangingPunct="0">
              <a:defRPr/>
            </a:pPr>
            <a:r>
              <a:rPr lang="en-US" b="1" i="1" dirty="0">
                <a:solidFill>
                  <a:srgbClr val="FFC000"/>
                </a:solidFill>
                <a:ea typeface="ＭＳ Ｐゴシック" pitchFamily="34" charset="-128"/>
                <a:cs typeface="Arial" charset="0"/>
              </a:rPr>
              <a:t>Teams will play two (2) games every week! League &amp; playoffs games cover </a:t>
            </a:r>
          </a:p>
          <a:p>
            <a:pPr algn="ctr" eaLnBrk="0" hangingPunct="0">
              <a:defRPr/>
            </a:pPr>
            <a:r>
              <a:rPr lang="en-US" b="1" i="1" dirty="0" smtClean="0">
                <a:solidFill>
                  <a:srgbClr val="FFC000"/>
                </a:solidFill>
                <a:ea typeface="ＭＳ Ｐゴシック" pitchFamily="34" charset="-128"/>
                <a:cs typeface="Arial" charset="0"/>
              </a:rPr>
              <a:t>f0urteen </a:t>
            </a:r>
            <a:r>
              <a:rPr lang="en-US" b="1" i="1" dirty="0">
                <a:solidFill>
                  <a:srgbClr val="FFC000"/>
                </a:solidFill>
                <a:ea typeface="ＭＳ Ｐゴシック" pitchFamily="34" charset="-128"/>
                <a:cs typeface="Arial" charset="0"/>
              </a:rPr>
              <a:t>(</a:t>
            </a:r>
            <a:r>
              <a:rPr lang="en-US" b="1" i="1" dirty="0" smtClean="0">
                <a:solidFill>
                  <a:srgbClr val="FFC000"/>
                </a:solidFill>
                <a:ea typeface="ＭＳ Ｐゴシック" pitchFamily="34" charset="-128"/>
                <a:cs typeface="Arial" charset="0"/>
              </a:rPr>
              <a:t>14) </a:t>
            </a:r>
            <a:r>
              <a:rPr lang="en-US" b="1" i="1" dirty="0">
                <a:solidFill>
                  <a:srgbClr val="FFC000"/>
                </a:solidFill>
                <a:ea typeface="ＭＳ Ｐゴシック" pitchFamily="34" charset="-128"/>
                <a:cs typeface="Arial" charset="0"/>
              </a:rPr>
              <a:t>weeks!</a:t>
            </a:r>
          </a:p>
          <a:p>
            <a:pPr algn="ctr" eaLnBrk="0" hangingPunct="0">
              <a:defRPr/>
            </a:pPr>
            <a:endParaRPr lang="en-US" sz="800" b="1" i="1" dirty="0">
              <a:solidFill>
                <a:schemeClr val="bg1"/>
              </a:solidFill>
              <a:ea typeface="ＭＳ Ｐゴシック" pitchFamily="34" charset="-128"/>
              <a:cs typeface="Arial" charset="0"/>
            </a:endParaRPr>
          </a:p>
          <a:p>
            <a:pPr algn="ctr" eaLnBrk="0" hangingPunct="0">
              <a:defRPr/>
            </a:pPr>
            <a:r>
              <a:rPr lang="en-US" b="1" i="1" dirty="0">
                <a:solidFill>
                  <a:schemeClr val="bg1"/>
                </a:solidFill>
                <a:ea typeface="ＭＳ Ｐゴシック" pitchFamily="34" charset="-128"/>
                <a:cs typeface="Arial" charset="0"/>
              </a:rPr>
              <a:t>Coaches will receive Championship Rings for winning the Regional, State, and National  Championship @ our season ending Banquet to honor all winning teams!</a:t>
            </a:r>
            <a:endParaRPr lang="en-US" b="1" i="1" dirty="0">
              <a:solidFill>
                <a:schemeClr val="bg1"/>
              </a:solidFill>
              <a:latin typeface="Arial" charset="0"/>
              <a:ea typeface="ＭＳ Ｐゴシック" pitchFamily="34" charset="-128"/>
              <a:cs typeface="Arial" charset="0"/>
            </a:endParaRPr>
          </a:p>
          <a:p>
            <a:pPr algn="ctr" eaLnBrk="0" hangingPunct="0">
              <a:defRPr/>
            </a:pPr>
            <a:endParaRPr lang="en-US" sz="800" b="1" i="1" dirty="0">
              <a:solidFill>
                <a:srgbClr val="FFC000"/>
              </a:solidFill>
              <a:ea typeface="ＭＳ Ｐゴシック" pitchFamily="34" charset="-128"/>
              <a:cs typeface="Arial" charset="0"/>
            </a:endParaRPr>
          </a:p>
          <a:p>
            <a:pPr algn="ctr" eaLnBrk="0" hangingPunct="0">
              <a:defRPr/>
            </a:pPr>
            <a:r>
              <a:rPr lang="en-US" b="1" i="1" dirty="0">
                <a:solidFill>
                  <a:srgbClr val="FFC000"/>
                </a:solidFill>
                <a:ea typeface="ＭＳ Ｐゴシック" pitchFamily="34" charset="-128"/>
                <a:cs typeface="Arial" charset="0"/>
              </a:rPr>
              <a:t>All games will be officiated by some of best officials that will be certified by the </a:t>
            </a:r>
            <a:r>
              <a:rPr lang="en-US" b="1" i="1" dirty="0" smtClean="0">
                <a:solidFill>
                  <a:srgbClr val="FFC000"/>
                </a:solidFill>
                <a:ea typeface="ＭＳ Ｐゴシック" pitchFamily="34" charset="-128"/>
                <a:cs typeface="Arial" charset="0"/>
              </a:rPr>
              <a:t>NYSA!</a:t>
            </a:r>
            <a:endParaRPr lang="en-US" b="1" i="1" dirty="0">
              <a:solidFill>
                <a:srgbClr val="FFC000"/>
              </a:solidFill>
              <a:ea typeface="ＭＳ Ｐゴシック" pitchFamily="34" charset="-128"/>
              <a:cs typeface="Arial" charset="0"/>
            </a:endParaRPr>
          </a:p>
          <a:p>
            <a:pPr algn="ctr" eaLnBrk="0" hangingPunct="0">
              <a:defRPr/>
            </a:pPr>
            <a:r>
              <a:rPr lang="en-US" b="1" i="1" dirty="0">
                <a:solidFill>
                  <a:srgbClr val="FFC000"/>
                </a:solidFill>
                <a:ea typeface="ＭＳ Ｐゴシック" pitchFamily="34" charset="-128"/>
                <a:cs typeface="Arial" charset="0"/>
              </a:rPr>
              <a:t>Some of most prestigious awards will be given out </a:t>
            </a:r>
            <a:r>
              <a:rPr lang="en-US" b="1" i="1" dirty="0">
                <a:solidFill>
                  <a:srgbClr val="FFC000"/>
                </a:solidFill>
                <a:ea typeface="ＭＳ Ｐゴシック" pitchFamily="34" charset="-128"/>
              </a:rPr>
              <a:t>at the end of the season</a:t>
            </a:r>
            <a:endParaRPr lang="en-US" sz="800" b="1" i="1" dirty="0">
              <a:solidFill>
                <a:srgbClr val="FFC000"/>
              </a:solidFill>
              <a:ea typeface="ＭＳ Ｐゴシック" pitchFamily="34" charset="-128"/>
            </a:endParaRPr>
          </a:p>
          <a:p>
            <a:pPr algn="ctr" eaLnBrk="0" hangingPunct="0">
              <a:defRPr/>
            </a:pPr>
            <a:endParaRPr lang="en-US" sz="800" b="1" i="1" dirty="0">
              <a:solidFill>
                <a:srgbClr val="FFC000"/>
              </a:solidFill>
              <a:ea typeface="ＭＳ Ｐゴシック" pitchFamily="34" charset="-128"/>
            </a:endParaRPr>
          </a:p>
          <a:p>
            <a:pPr algn="ctr" eaLnBrk="0" hangingPunct="0">
              <a:defRPr/>
            </a:pPr>
            <a:r>
              <a:rPr lang="en-US" b="1" i="1" dirty="0">
                <a:solidFill>
                  <a:schemeClr val="bg1"/>
                </a:solidFill>
                <a:ea typeface="ＭＳ Ｐゴシック" pitchFamily="34" charset="-128"/>
              </a:rPr>
              <a:t>Games will be played at various gymnasiums in each city. Teams that participate in the </a:t>
            </a:r>
            <a:r>
              <a:rPr lang="en-US" b="1" i="1" dirty="0" smtClean="0">
                <a:solidFill>
                  <a:schemeClr val="bg1"/>
                </a:solidFill>
                <a:ea typeface="ＭＳ Ｐゴシック" pitchFamily="34" charset="-128"/>
              </a:rPr>
              <a:t>NYSA </a:t>
            </a:r>
            <a:r>
              <a:rPr lang="en-US" b="1" i="1" dirty="0">
                <a:solidFill>
                  <a:schemeClr val="bg1"/>
                </a:solidFill>
                <a:ea typeface="ＭＳ Ｐゴシック" pitchFamily="34" charset="-128"/>
              </a:rPr>
              <a:t>will </a:t>
            </a:r>
            <a:r>
              <a:rPr lang="en-US" b="1" i="1" dirty="0" smtClean="0">
                <a:solidFill>
                  <a:schemeClr val="bg1"/>
                </a:solidFill>
                <a:ea typeface="ＭＳ Ｐゴシック" pitchFamily="34" charset="-128"/>
              </a:rPr>
              <a:t>play all their games at locations throughout the season</a:t>
            </a:r>
            <a:endParaRPr lang="en-US" b="1" i="1" dirty="0">
              <a:solidFill>
                <a:schemeClr val="bg1"/>
              </a:solidFill>
              <a:ea typeface="ＭＳ Ｐゴシック" pitchFamily="34" charset="-128"/>
            </a:endParaRPr>
          </a:p>
          <a:p>
            <a:pPr algn="ctr" eaLnBrk="0" hangingPunct="0">
              <a:defRPr/>
            </a:pPr>
            <a:endParaRPr lang="en-US" sz="800" b="1" i="1" dirty="0">
              <a:solidFill>
                <a:srgbClr val="FFC000"/>
              </a:solidFill>
              <a:ea typeface="ＭＳ Ｐゴシック" pitchFamily="34" charset="-128"/>
            </a:endParaRPr>
          </a:p>
          <a:p>
            <a:pPr algn="ctr" eaLnBrk="0" hangingPunct="0">
              <a:defRPr/>
            </a:pPr>
            <a:r>
              <a:rPr lang="en-US" b="1" i="1" dirty="0">
                <a:solidFill>
                  <a:srgbClr val="FFC000"/>
                </a:solidFill>
                <a:ea typeface="ＭＳ Ｐゴシック" pitchFamily="34" charset="-128"/>
              </a:rPr>
              <a:t>There are </a:t>
            </a:r>
            <a:r>
              <a:rPr lang="en-US" b="1" i="1" dirty="0" smtClean="0">
                <a:solidFill>
                  <a:srgbClr val="FFC000"/>
                </a:solidFill>
                <a:ea typeface="ＭＳ Ｐゴシック" pitchFamily="34" charset="-128"/>
              </a:rPr>
              <a:t>eight (8) NYSA </a:t>
            </a:r>
            <a:r>
              <a:rPr lang="en-US" b="1" i="1" dirty="0">
                <a:solidFill>
                  <a:srgbClr val="FFC000"/>
                </a:solidFill>
                <a:ea typeface="ＭＳ Ｐゴシック" pitchFamily="34" charset="-128"/>
              </a:rPr>
              <a:t>Divisions – </a:t>
            </a:r>
            <a:r>
              <a:rPr lang="en-US" b="1" i="1" dirty="0" smtClean="0">
                <a:solidFill>
                  <a:srgbClr val="FFC000"/>
                </a:solidFill>
                <a:ea typeface="ＭＳ Ｐゴシック" pitchFamily="34" charset="-128"/>
              </a:rPr>
              <a:t>16, 15, 14, 13, 12, 11, 10, &amp; 9 under  </a:t>
            </a:r>
            <a:r>
              <a:rPr lang="en-US" b="1" i="1" dirty="0">
                <a:solidFill>
                  <a:srgbClr val="FFC000"/>
                </a:solidFill>
                <a:ea typeface="ＭＳ Ｐゴシック" pitchFamily="34" charset="-128"/>
              </a:rPr>
              <a:t>/ </a:t>
            </a:r>
            <a:r>
              <a:rPr lang="en-US" b="1" i="1" dirty="0" smtClean="0">
                <a:solidFill>
                  <a:srgbClr val="FFC000"/>
                </a:solidFill>
                <a:ea typeface="ＭＳ Ｐゴシック" pitchFamily="34" charset="-128"/>
              </a:rPr>
              <a:t>Boys</a:t>
            </a:r>
            <a:endParaRPr lang="en-US" b="1" i="1" dirty="0">
              <a:solidFill>
                <a:srgbClr val="FFC000"/>
              </a:solidFill>
              <a:ea typeface="ＭＳ Ｐゴシック" pitchFamily="34" charset="-128"/>
            </a:endParaRPr>
          </a:p>
          <a:p>
            <a:pPr algn="ctr" eaLnBrk="0" hangingPunct="0">
              <a:defRPr/>
            </a:pPr>
            <a:endParaRPr lang="en-US" b="1" i="1" dirty="0">
              <a:solidFill>
                <a:srgbClr val="FFC000"/>
              </a:solidFill>
              <a:ea typeface="ＭＳ Ｐゴシック" pitchFamily="34" charset="-128"/>
            </a:endParaRPr>
          </a:p>
          <a:p>
            <a:pPr algn="ctr" eaLnBrk="0" hangingPunct="0">
              <a:defRPr/>
            </a:pPr>
            <a:r>
              <a:rPr lang="en-US" b="1" i="1" dirty="0">
                <a:solidFill>
                  <a:schemeClr val="bg1"/>
                </a:solidFill>
                <a:ea typeface="ＭＳ Ｐゴシック" pitchFamily="34" charset="-128"/>
              </a:rPr>
              <a:t>The </a:t>
            </a:r>
            <a:r>
              <a:rPr lang="en-US" b="1" i="1" dirty="0" smtClean="0">
                <a:solidFill>
                  <a:schemeClr val="bg1"/>
                </a:solidFill>
                <a:ea typeface="ＭＳ Ｐゴシック" pitchFamily="34" charset="-128"/>
              </a:rPr>
              <a:t>NYSA </a:t>
            </a:r>
            <a:r>
              <a:rPr lang="en-US" b="1" i="1" dirty="0">
                <a:solidFill>
                  <a:schemeClr val="bg1"/>
                </a:solidFill>
                <a:ea typeface="ＭＳ Ｐゴシック" pitchFamily="34" charset="-128"/>
              </a:rPr>
              <a:t>looks attract (1,100) teams in eight (8) states for it’s augural season. Florida, Texas, Georgia, South Carolina, North Carolina, Alabama, Arizona, &amp; California!</a:t>
            </a:r>
          </a:p>
          <a:p>
            <a:pPr algn="ctr" eaLnBrk="0" hangingPunct="0">
              <a:defRPr/>
            </a:pPr>
            <a:endParaRPr lang="en-US" sz="800" b="1" i="1" dirty="0">
              <a:solidFill>
                <a:schemeClr val="bg1"/>
              </a:solidFill>
              <a:ea typeface="ＭＳ Ｐゴシック" pitchFamily="34" charset="-128"/>
            </a:endParaRPr>
          </a:p>
          <a:p>
            <a:pPr algn="ctr" eaLnBrk="0" hangingPunct="0">
              <a:defRPr/>
            </a:pPr>
            <a:endParaRPr lang="en-US" b="1" i="1" dirty="0">
              <a:solidFill>
                <a:srgbClr val="FFCC00"/>
              </a:solidFill>
              <a:ea typeface="ＭＳ Ｐゴシック" pitchFamily="34" charset="-128"/>
            </a:endParaRPr>
          </a:p>
          <a:p>
            <a:pPr algn="ctr" eaLnBrk="0" hangingPunct="0">
              <a:defRPr/>
            </a:pPr>
            <a:endParaRPr lang="en-US" b="1" i="1" dirty="0">
              <a:solidFill>
                <a:schemeClr val="bg1"/>
              </a:solidFill>
              <a:ea typeface="ＭＳ Ｐゴシック" pitchFamily="34" charset="-128"/>
            </a:endParaRPr>
          </a:p>
          <a:p>
            <a:pPr algn="ctr" eaLnBrk="0" hangingPunct="0">
              <a:defRPr/>
            </a:pPr>
            <a:endParaRPr lang="en-US" b="1" i="1" dirty="0">
              <a:solidFill>
                <a:schemeClr val="bg1"/>
              </a:solidFill>
              <a:ea typeface="ＭＳ Ｐゴシック" pitchFamily="34" charset="-128"/>
            </a:endParaRPr>
          </a:p>
          <a:p>
            <a:pPr algn="ctr" eaLnBrk="0" hangingPunct="0">
              <a:defRPr/>
            </a:pPr>
            <a:endParaRPr lang="en-US" b="1" i="1" dirty="0">
              <a:solidFill>
                <a:schemeClr val="bg1"/>
              </a:solidFill>
              <a:ea typeface="ＭＳ Ｐゴシック" pitchFamily="34" charset="-128"/>
            </a:endParaRPr>
          </a:p>
          <a:p>
            <a:pPr algn="ctr" eaLnBrk="0" hangingPunct="0">
              <a:defRPr/>
            </a:pPr>
            <a:r>
              <a:rPr lang="en-US" b="1" i="1" dirty="0">
                <a:solidFill>
                  <a:schemeClr val="bg1"/>
                </a:solidFill>
                <a:ea typeface="ＭＳ Ｐゴシック" pitchFamily="34" charset="-128"/>
              </a:rPr>
              <a:t> </a:t>
            </a:r>
          </a:p>
        </p:txBody>
      </p:sp>
      <p:sp>
        <p:nvSpPr>
          <p:cNvPr id="3" name="Rectangle 2"/>
          <p:cNvSpPr/>
          <p:nvPr/>
        </p:nvSpPr>
        <p:spPr>
          <a:xfrm>
            <a:off x="1752600" y="5334000"/>
            <a:ext cx="7391400" cy="1524000"/>
          </a:xfrm>
          <a:prstGeom prst="rect">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solidFill>
                  <a:schemeClr val="bg1"/>
                </a:solidFill>
              </a:rPr>
              <a:t>- League Facts -</a:t>
            </a:r>
          </a:p>
        </p:txBody>
      </p:sp>
      <p:pic>
        <p:nvPicPr>
          <p:cNvPr id="6148" name="Picture 9"/>
          <p:cNvPicPr>
            <a:picLocks noChangeAspect="1" noChangeArrowheads="1"/>
          </p:cNvPicPr>
          <p:nvPr/>
        </p:nvPicPr>
        <p:blipFill>
          <a:blip r:embed="rId3"/>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spTree>
  </p:cSld>
  <p:clrMapOvr>
    <a:masterClrMapping/>
  </p:clrMapOvr>
  <p:transition advTm="45500">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34000"/>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rgbClr val="FF9900"/>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rgbClr val="FF9900"/>
              </a:solidFill>
              <a:ea typeface="ＭＳ Ｐゴシック" pitchFamily="34" charset="-128"/>
              <a:cs typeface="Arial" pitchFamily="34" charset="0"/>
            </a:endParaRPr>
          </a:p>
          <a:p>
            <a:pPr algn="ctr" eaLnBrk="0" fontAlgn="auto" hangingPunct="0">
              <a:spcBef>
                <a:spcPts val="0"/>
              </a:spcBef>
              <a:spcAft>
                <a:spcPts val="0"/>
              </a:spcAft>
              <a:defRPr/>
            </a:pPr>
            <a:endParaRPr lang="en-US" sz="16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sz="16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sz="16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sz="14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sz="1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r>
              <a:rPr lang="en-US" sz="1600" b="1" i="1" dirty="0">
                <a:solidFill>
                  <a:srgbClr val="FFC000"/>
                </a:solidFill>
                <a:ea typeface="ＭＳ Ｐゴシック" pitchFamily="34" charset="-128"/>
                <a:cs typeface="Arial" pitchFamily="34" charset="0"/>
              </a:rPr>
              <a:t>The </a:t>
            </a:r>
            <a:r>
              <a:rPr lang="en-US" sz="1600" b="1" i="1" dirty="0" smtClean="0">
                <a:solidFill>
                  <a:srgbClr val="FFC000"/>
                </a:solidFill>
                <a:ea typeface="ＭＳ Ｐゴシック" pitchFamily="34" charset="-128"/>
                <a:cs typeface="Arial" pitchFamily="34" charset="0"/>
              </a:rPr>
              <a:t>NYSA </a:t>
            </a:r>
            <a:r>
              <a:rPr lang="en-US" sz="1600" b="1" i="1" dirty="0">
                <a:solidFill>
                  <a:srgbClr val="FFC000"/>
                </a:solidFill>
                <a:ea typeface="ＭＳ Ｐゴシック" pitchFamily="34" charset="-128"/>
                <a:cs typeface="Arial" pitchFamily="34" charset="0"/>
              </a:rPr>
              <a:t>will provide season ending Banquet tickets for all of our coaches &amp; spouses at no charge</a:t>
            </a:r>
          </a:p>
          <a:p>
            <a:pPr algn="ctr" eaLnBrk="0" fontAlgn="auto" hangingPunct="0">
              <a:spcBef>
                <a:spcPts val="0"/>
              </a:spcBef>
              <a:spcAft>
                <a:spcPts val="0"/>
              </a:spcAft>
              <a:defRPr/>
            </a:pPr>
            <a:endParaRPr lang="en-US" sz="8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r>
              <a:rPr lang="en-US" sz="1600" b="1" i="1" dirty="0">
                <a:solidFill>
                  <a:schemeClr val="bg1"/>
                </a:solidFill>
                <a:ea typeface="ＭＳ Ｐゴシック" pitchFamily="34" charset="-128"/>
                <a:cs typeface="Arial" pitchFamily="34" charset="0"/>
              </a:rPr>
              <a:t>Regional, State, &amp; National Championships Rings will be awarded for all winning </a:t>
            </a:r>
            <a:endParaRPr lang="en-US" sz="1600" b="1" i="1" dirty="0" smtClean="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r>
              <a:rPr lang="en-US" sz="1600" b="1" i="1" dirty="0" smtClean="0">
                <a:solidFill>
                  <a:schemeClr val="bg1"/>
                </a:solidFill>
                <a:ea typeface="ＭＳ Ｐゴシック" pitchFamily="34" charset="-128"/>
                <a:cs typeface="Arial" pitchFamily="34" charset="0"/>
              </a:rPr>
              <a:t>coaches </a:t>
            </a:r>
            <a:r>
              <a:rPr lang="en-US" sz="1600" b="1" i="1" dirty="0">
                <a:solidFill>
                  <a:schemeClr val="bg1"/>
                </a:solidFill>
                <a:ea typeface="ＭＳ Ｐゴシック" pitchFamily="34" charset="-128"/>
                <a:cs typeface="Arial" pitchFamily="34" charset="0"/>
              </a:rPr>
              <a:t> </a:t>
            </a:r>
            <a:r>
              <a:rPr lang="en-US" sz="1600" b="1" i="1" dirty="0" smtClean="0">
                <a:solidFill>
                  <a:schemeClr val="bg1"/>
                </a:solidFill>
                <a:ea typeface="ＭＳ Ｐゴシック" pitchFamily="34" charset="-128"/>
                <a:cs typeface="Arial" pitchFamily="34" charset="0"/>
              </a:rPr>
              <a:t>in </a:t>
            </a:r>
            <a:r>
              <a:rPr lang="en-US" sz="1600" b="1" i="1" dirty="0">
                <a:solidFill>
                  <a:schemeClr val="bg1"/>
                </a:solidFill>
                <a:ea typeface="ＭＳ Ｐゴシック" pitchFamily="34" charset="-128"/>
                <a:cs typeface="Arial" pitchFamily="34" charset="0"/>
              </a:rPr>
              <a:t>each </a:t>
            </a:r>
            <a:r>
              <a:rPr lang="en-US" sz="1600" b="1" i="1" dirty="0" smtClean="0">
                <a:solidFill>
                  <a:schemeClr val="bg1"/>
                </a:solidFill>
                <a:ea typeface="ＭＳ Ｐゴシック" pitchFamily="34" charset="-128"/>
                <a:cs typeface="Arial" pitchFamily="34" charset="0"/>
              </a:rPr>
              <a:t>grade </a:t>
            </a:r>
            <a:r>
              <a:rPr lang="en-US" sz="1600" b="1" i="1" dirty="0">
                <a:solidFill>
                  <a:schemeClr val="bg1"/>
                </a:solidFill>
                <a:ea typeface="ＭＳ Ｐゴシック" pitchFamily="34" charset="-128"/>
                <a:cs typeface="Arial" pitchFamily="34" charset="0"/>
              </a:rPr>
              <a:t>division</a:t>
            </a:r>
          </a:p>
          <a:p>
            <a:pPr algn="ctr" eaLnBrk="0" fontAlgn="auto" hangingPunct="0">
              <a:spcBef>
                <a:spcPts val="0"/>
              </a:spcBef>
              <a:spcAft>
                <a:spcPts val="0"/>
              </a:spcAft>
              <a:defRPr/>
            </a:pPr>
            <a:endParaRPr lang="en-US" sz="8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r>
              <a:rPr lang="en-US" sz="1600" b="1" i="1" dirty="0">
                <a:solidFill>
                  <a:srgbClr val="FFC000"/>
                </a:solidFill>
                <a:ea typeface="ＭＳ Ｐゴシック" pitchFamily="34" charset="-128"/>
                <a:cs typeface="Arial" pitchFamily="34" charset="0"/>
              </a:rPr>
              <a:t>Regional winning teams will be given funds to travel the State &amp; National Championship tournaments. </a:t>
            </a:r>
          </a:p>
          <a:p>
            <a:pPr algn="ctr" eaLnBrk="0" fontAlgn="auto" hangingPunct="0">
              <a:spcBef>
                <a:spcPts val="0"/>
              </a:spcBef>
              <a:spcAft>
                <a:spcPts val="0"/>
              </a:spcAft>
              <a:defRPr/>
            </a:pPr>
            <a:r>
              <a:rPr lang="en-US" sz="1600" b="1" i="1" dirty="0">
                <a:solidFill>
                  <a:srgbClr val="FFC000"/>
                </a:solidFill>
                <a:ea typeface="ＭＳ Ｐゴシック" pitchFamily="34" charset="-128"/>
                <a:cs typeface="Arial" pitchFamily="34" charset="0"/>
              </a:rPr>
              <a:t>All winning State Championship teams will be provide with new uniforms to represent </a:t>
            </a:r>
          </a:p>
          <a:p>
            <a:pPr algn="ctr" eaLnBrk="0" fontAlgn="auto" hangingPunct="0">
              <a:spcBef>
                <a:spcPts val="0"/>
              </a:spcBef>
              <a:spcAft>
                <a:spcPts val="0"/>
              </a:spcAft>
              <a:defRPr/>
            </a:pPr>
            <a:r>
              <a:rPr lang="en-US" sz="1600" b="1" i="1" dirty="0">
                <a:solidFill>
                  <a:srgbClr val="FFC000"/>
                </a:solidFill>
                <a:ea typeface="ＭＳ Ｐゴシック" pitchFamily="34" charset="-128"/>
                <a:cs typeface="Arial" pitchFamily="34" charset="0"/>
              </a:rPr>
              <a:t>their city at the National tournament</a:t>
            </a:r>
          </a:p>
          <a:p>
            <a:pPr algn="ctr" eaLnBrk="0" fontAlgn="auto" hangingPunct="0">
              <a:spcBef>
                <a:spcPts val="0"/>
              </a:spcBef>
              <a:spcAft>
                <a:spcPts val="0"/>
              </a:spcAft>
              <a:defRPr/>
            </a:pPr>
            <a:endParaRPr lang="en-US" sz="800" b="1" i="1" dirty="0">
              <a:solidFill>
                <a:srgbClr val="FFC000"/>
              </a:solidFill>
              <a:ea typeface="ＭＳ Ｐゴシック" pitchFamily="34" charset="-128"/>
              <a:cs typeface="Arial" pitchFamily="34" charset="0"/>
            </a:endParaRPr>
          </a:p>
          <a:p>
            <a:pPr algn="ctr" eaLnBrk="0" fontAlgn="auto" hangingPunct="0">
              <a:spcBef>
                <a:spcPts val="0"/>
              </a:spcBef>
              <a:spcAft>
                <a:spcPts val="0"/>
              </a:spcAft>
              <a:defRPr/>
            </a:pPr>
            <a:r>
              <a:rPr lang="en-US" sz="1600" b="1" i="1" dirty="0">
                <a:solidFill>
                  <a:schemeClr val="bg1"/>
                </a:solidFill>
                <a:ea typeface="ＭＳ Ｐゴシック" pitchFamily="34" charset="-128"/>
                <a:cs typeface="Arial" pitchFamily="34" charset="0"/>
              </a:rPr>
              <a:t>The </a:t>
            </a:r>
            <a:r>
              <a:rPr lang="en-US" sz="1600" b="1" i="1" dirty="0" smtClean="0">
                <a:solidFill>
                  <a:schemeClr val="bg1"/>
                </a:solidFill>
                <a:ea typeface="ＭＳ Ｐゴシック" pitchFamily="34" charset="-128"/>
                <a:cs typeface="Arial" pitchFamily="34" charset="0"/>
              </a:rPr>
              <a:t>NYSA </a:t>
            </a:r>
            <a:r>
              <a:rPr lang="en-US" sz="1600" b="1" i="1" dirty="0">
                <a:solidFill>
                  <a:schemeClr val="bg1"/>
                </a:solidFill>
                <a:ea typeface="ＭＳ Ｐゴシック" pitchFamily="34" charset="-128"/>
                <a:cs typeface="Arial" pitchFamily="34" charset="0"/>
              </a:rPr>
              <a:t>will honor teams with awards for winning the Regional, State, &amp; National Championships</a:t>
            </a:r>
          </a:p>
          <a:p>
            <a:pPr algn="ctr" eaLnBrk="0" fontAlgn="auto" hangingPunct="0">
              <a:spcBef>
                <a:spcPts val="0"/>
              </a:spcBef>
              <a:spcAft>
                <a:spcPts val="0"/>
              </a:spcAft>
              <a:defRPr/>
            </a:pPr>
            <a:endParaRPr lang="en-US" sz="8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r>
              <a:rPr lang="en-US" sz="1600" b="1" i="1" dirty="0">
                <a:solidFill>
                  <a:srgbClr val="FFC000"/>
                </a:solidFill>
                <a:ea typeface="ＭＳ Ｐゴシック" pitchFamily="34" charset="-128"/>
                <a:cs typeface="Arial" pitchFamily="34" charset="0"/>
              </a:rPr>
              <a:t>All game site staff members will be in </a:t>
            </a:r>
            <a:r>
              <a:rPr lang="en-US" sz="1600" b="1" i="1" dirty="0" smtClean="0">
                <a:solidFill>
                  <a:srgbClr val="FFC000"/>
                </a:solidFill>
                <a:ea typeface="ＭＳ Ｐゴシック" pitchFamily="34" charset="-128"/>
                <a:cs typeface="Arial" pitchFamily="34" charset="0"/>
              </a:rPr>
              <a:t>NYSA </a:t>
            </a:r>
            <a:r>
              <a:rPr lang="en-US" sz="1600" b="1" i="1" dirty="0">
                <a:solidFill>
                  <a:srgbClr val="FFC000"/>
                </a:solidFill>
                <a:ea typeface="ＭＳ Ｐゴシック" pitchFamily="34" charset="-128"/>
                <a:cs typeface="Arial" pitchFamily="34" charset="0"/>
              </a:rPr>
              <a:t>league uniforms. The league will also provide all the </a:t>
            </a:r>
          </a:p>
          <a:p>
            <a:pPr algn="ctr" eaLnBrk="0" fontAlgn="auto" hangingPunct="0">
              <a:spcBef>
                <a:spcPts val="0"/>
              </a:spcBef>
              <a:spcAft>
                <a:spcPts val="0"/>
              </a:spcAft>
              <a:defRPr/>
            </a:pPr>
            <a:r>
              <a:rPr lang="en-US" sz="1600" b="1" i="1" dirty="0">
                <a:solidFill>
                  <a:srgbClr val="FFC000"/>
                </a:solidFill>
                <a:ea typeface="ＭＳ Ｐゴシック" pitchFamily="34" charset="-128"/>
                <a:cs typeface="Arial" pitchFamily="34" charset="0"/>
              </a:rPr>
              <a:t>necessary game operation items and support staff at each venue!</a:t>
            </a:r>
          </a:p>
          <a:p>
            <a:pPr algn="ctr" eaLnBrk="0" fontAlgn="auto" hangingPunct="0">
              <a:spcBef>
                <a:spcPts val="0"/>
              </a:spcBef>
              <a:spcAft>
                <a:spcPts val="0"/>
              </a:spcAft>
              <a:defRPr/>
            </a:pPr>
            <a:endParaRPr lang="en-US" sz="800" b="1" i="1" dirty="0">
              <a:solidFill>
                <a:srgbClr val="FFC000"/>
              </a:solidFill>
              <a:effectLst>
                <a:outerShdw blurRad="38100" dist="38100" dir="2700000" algn="tl">
                  <a:srgbClr val="000000">
                    <a:alpha val="43137"/>
                  </a:srgbClr>
                </a:outerShdw>
              </a:effectLst>
              <a:ea typeface="ＭＳ Ｐゴシック" pitchFamily="34" charset="-128"/>
              <a:cs typeface="Arial" pitchFamily="34" charset="0"/>
            </a:endParaRPr>
          </a:p>
          <a:p>
            <a:pPr algn="ctr" eaLnBrk="0" fontAlgn="auto" hangingPunct="0">
              <a:spcBef>
                <a:spcPts val="0"/>
              </a:spcBef>
              <a:spcAft>
                <a:spcPts val="0"/>
              </a:spcAft>
              <a:defRPr/>
            </a:pPr>
            <a:r>
              <a:rPr lang="en-US" sz="1600" b="1" i="1" dirty="0">
                <a:solidFill>
                  <a:schemeClr val="bg1"/>
                </a:solidFill>
                <a:ea typeface="ＭＳ Ｐゴシック" pitchFamily="34" charset="-128"/>
                <a:cs typeface="Arial" pitchFamily="34" charset="0"/>
              </a:rPr>
              <a:t>The </a:t>
            </a:r>
            <a:r>
              <a:rPr lang="en-US" sz="1600" b="1" i="1" dirty="0" smtClean="0">
                <a:solidFill>
                  <a:schemeClr val="bg1"/>
                </a:solidFill>
                <a:ea typeface="ＭＳ Ｐゴシック" pitchFamily="34" charset="-128"/>
                <a:cs typeface="Arial" pitchFamily="34" charset="0"/>
              </a:rPr>
              <a:t>NYSA </a:t>
            </a:r>
            <a:r>
              <a:rPr lang="en-US" sz="1600" b="1" i="1" dirty="0">
                <a:solidFill>
                  <a:schemeClr val="bg1"/>
                </a:solidFill>
                <a:ea typeface="ＭＳ Ｐゴシック" pitchFamily="34" charset="-128"/>
                <a:cs typeface="Arial" pitchFamily="34" charset="0"/>
              </a:rPr>
              <a:t>will form it’s own game officials organization for the league! </a:t>
            </a:r>
          </a:p>
          <a:p>
            <a:pPr algn="ctr" eaLnBrk="0" fontAlgn="auto" hangingPunct="0">
              <a:spcBef>
                <a:spcPts val="0"/>
              </a:spcBef>
              <a:spcAft>
                <a:spcPts val="0"/>
              </a:spcAft>
              <a:defRPr/>
            </a:pPr>
            <a:r>
              <a:rPr lang="en-US" sz="1600" b="1" i="1" dirty="0">
                <a:solidFill>
                  <a:schemeClr val="bg1"/>
                </a:solidFill>
                <a:ea typeface="ＭＳ Ｐゴシック" pitchFamily="34" charset="-128"/>
                <a:cs typeface="Arial" pitchFamily="34" charset="0"/>
              </a:rPr>
              <a:t>Officials will be certified by the </a:t>
            </a:r>
            <a:r>
              <a:rPr lang="en-US" sz="1600" b="1" i="1" dirty="0" smtClean="0">
                <a:solidFill>
                  <a:schemeClr val="bg1"/>
                </a:solidFill>
                <a:ea typeface="ＭＳ Ｐゴシック" pitchFamily="34" charset="-128"/>
                <a:cs typeface="Arial" pitchFamily="34" charset="0"/>
              </a:rPr>
              <a:t>NYSA!</a:t>
            </a:r>
            <a:endParaRPr lang="en-US" sz="16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sz="8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r>
              <a:rPr lang="en-US" sz="1600" b="1" i="1" dirty="0">
                <a:solidFill>
                  <a:srgbClr val="FFC000"/>
                </a:solidFill>
                <a:ea typeface="ＭＳ Ｐゴシック" pitchFamily="34" charset="-128"/>
                <a:cs typeface="Arial" pitchFamily="34" charset="0"/>
              </a:rPr>
              <a:t>The </a:t>
            </a:r>
            <a:r>
              <a:rPr lang="en-US" sz="1600" b="1" i="1" dirty="0" smtClean="0">
                <a:solidFill>
                  <a:srgbClr val="FFC000"/>
                </a:solidFill>
                <a:ea typeface="ＭＳ Ｐゴシック" pitchFamily="34" charset="-128"/>
                <a:cs typeface="Arial" pitchFamily="34" charset="0"/>
              </a:rPr>
              <a:t>NYSA </a:t>
            </a:r>
            <a:r>
              <a:rPr lang="en-US" sz="1600" b="1" i="1" dirty="0">
                <a:solidFill>
                  <a:srgbClr val="FFC000"/>
                </a:solidFill>
                <a:ea typeface="ＭＳ Ｐゴシック" pitchFamily="34" charset="-128"/>
                <a:cs typeface="Arial" pitchFamily="34" charset="0"/>
              </a:rPr>
              <a:t>will provide athletic trainers, security officers, ticket attendants, video coordinators, </a:t>
            </a:r>
          </a:p>
          <a:p>
            <a:pPr algn="ctr" eaLnBrk="0" fontAlgn="auto" hangingPunct="0">
              <a:spcBef>
                <a:spcPts val="0"/>
              </a:spcBef>
              <a:spcAft>
                <a:spcPts val="0"/>
              </a:spcAft>
              <a:defRPr/>
            </a:pPr>
            <a:r>
              <a:rPr lang="en-US" sz="1600" b="1" i="1" dirty="0">
                <a:solidFill>
                  <a:srgbClr val="FFC000"/>
                </a:solidFill>
                <a:ea typeface="ＭＳ Ｐゴシック" pitchFamily="34" charset="-128"/>
                <a:cs typeface="Arial" pitchFamily="34" charset="0"/>
              </a:rPr>
              <a:t>and a League Site Director at every game facility! Every game in the </a:t>
            </a:r>
            <a:r>
              <a:rPr lang="en-US" sz="1600" b="1" i="1" dirty="0" smtClean="0">
                <a:solidFill>
                  <a:srgbClr val="FFC000"/>
                </a:solidFill>
                <a:ea typeface="ＭＳ Ｐゴシック" pitchFamily="34" charset="-128"/>
                <a:cs typeface="Arial" pitchFamily="34" charset="0"/>
              </a:rPr>
              <a:t>NYSA </a:t>
            </a:r>
            <a:r>
              <a:rPr lang="en-US" sz="1600" b="1" i="1" dirty="0">
                <a:solidFill>
                  <a:srgbClr val="FFC000"/>
                </a:solidFill>
                <a:ea typeface="ＭＳ Ｐゴシック" pitchFamily="34" charset="-128"/>
                <a:cs typeface="Arial" pitchFamily="34" charset="0"/>
              </a:rPr>
              <a:t>will be video taped and a copy of the game can be downloaded on our website for coaches’ &amp; players’ review</a:t>
            </a:r>
          </a:p>
          <a:p>
            <a:pPr algn="ctr" eaLnBrk="0" fontAlgn="auto" hangingPunct="0">
              <a:spcBef>
                <a:spcPts val="0"/>
              </a:spcBef>
              <a:spcAft>
                <a:spcPts val="0"/>
              </a:spcAft>
              <a:defRPr/>
            </a:pPr>
            <a:endParaRPr lang="en-US" sz="800" b="1" i="1" dirty="0">
              <a:solidFill>
                <a:srgbClr val="FFC000"/>
              </a:solidFill>
              <a:effectLst>
                <a:outerShdw blurRad="38100" dist="38100" dir="2700000" algn="tl">
                  <a:srgbClr val="000000">
                    <a:alpha val="43137"/>
                  </a:srgbClr>
                </a:outerShdw>
              </a:effectLst>
              <a:ea typeface="ＭＳ Ｐゴシック" pitchFamily="34" charset="-128"/>
              <a:cs typeface="Arial" pitchFamily="34" charset="0"/>
            </a:endParaRPr>
          </a:p>
          <a:p>
            <a:pPr algn="ctr" eaLnBrk="0" fontAlgn="auto" hangingPunct="0">
              <a:spcBef>
                <a:spcPts val="0"/>
              </a:spcBef>
              <a:spcAft>
                <a:spcPts val="0"/>
              </a:spcAft>
              <a:defRPr/>
            </a:pPr>
            <a:r>
              <a:rPr lang="en-US" sz="1600" b="1" i="1" dirty="0">
                <a:solidFill>
                  <a:schemeClr val="bg1"/>
                </a:solidFill>
                <a:ea typeface="ＭＳ Ｐゴシック" pitchFamily="34" charset="-128"/>
                <a:cs typeface="Arial" pitchFamily="34" charset="0"/>
              </a:rPr>
              <a:t>The league will also provide a custodian at each game facility</a:t>
            </a:r>
          </a:p>
          <a:p>
            <a:pPr algn="ctr" eaLnBrk="0" fontAlgn="auto" hangingPunct="0">
              <a:spcBef>
                <a:spcPts val="0"/>
              </a:spcBef>
              <a:spcAft>
                <a:spcPts val="0"/>
              </a:spcAft>
              <a:defRPr/>
            </a:pPr>
            <a:endParaRPr lang="en-US" sz="8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r>
              <a:rPr lang="en-US" sz="1600" b="1" i="1" dirty="0">
                <a:solidFill>
                  <a:srgbClr val="FFC000"/>
                </a:solidFill>
                <a:ea typeface="ＭＳ Ｐゴシック" pitchFamily="34" charset="-128"/>
                <a:cs typeface="Arial" pitchFamily="34" charset="0"/>
              </a:rPr>
              <a:t>The league will have the most interactive website to host all of league information including, </a:t>
            </a:r>
          </a:p>
          <a:p>
            <a:pPr algn="ctr" eaLnBrk="0" fontAlgn="auto" hangingPunct="0">
              <a:spcBef>
                <a:spcPts val="0"/>
              </a:spcBef>
              <a:spcAft>
                <a:spcPts val="0"/>
              </a:spcAft>
              <a:defRPr/>
            </a:pPr>
            <a:r>
              <a:rPr lang="en-US" sz="1600" b="1" i="1" dirty="0">
                <a:solidFill>
                  <a:srgbClr val="FFC000"/>
                </a:solidFill>
                <a:ea typeface="ＭＳ Ｐゴシック" pitchFamily="34" charset="-128"/>
                <a:cs typeface="Arial" pitchFamily="34" charset="0"/>
              </a:rPr>
              <a:t>Game stats &amp; videos, team &amp; players information, league news, and much more!</a:t>
            </a:r>
          </a:p>
          <a:p>
            <a:pPr algn="ctr" eaLnBrk="0" fontAlgn="auto" hangingPunct="0">
              <a:spcBef>
                <a:spcPts val="0"/>
              </a:spcBef>
              <a:spcAft>
                <a:spcPts val="0"/>
              </a:spcAft>
              <a:defRPr/>
            </a:pPr>
            <a:endParaRPr lang="en-US" sz="1600" b="1" i="1" dirty="0">
              <a:solidFill>
                <a:srgbClr val="FFC000"/>
              </a:solidFill>
              <a:ea typeface="ＭＳ Ｐゴシック" pitchFamily="34" charset="-128"/>
              <a:cs typeface="Arial" pitchFamily="34" charset="0"/>
            </a:endParaRPr>
          </a:p>
          <a:p>
            <a:pPr algn="ctr" eaLnBrk="0" fontAlgn="auto" hangingPunct="0">
              <a:spcBef>
                <a:spcPts val="0"/>
              </a:spcBef>
              <a:spcAft>
                <a:spcPts val="0"/>
              </a:spcAft>
              <a:defRPr/>
            </a:pPr>
            <a:endParaRPr lang="en-US" sz="16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sz="1600" b="1" i="1" dirty="0">
              <a:solidFill>
                <a:srgbClr val="FFC000"/>
              </a:solidFill>
              <a:ea typeface="ＭＳ Ｐゴシック" pitchFamily="34" charset="-128"/>
              <a:cs typeface="Arial" pitchFamily="34" charset="0"/>
            </a:endParaRPr>
          </a:p>
          <a:p>
            <a:pPr algn="ctr" eaLnBrk="0" fontAlgn="auto" hangingPunct="0">
              <a:spcBef>
                <a:spcPts val="0"/>
              </a:spcBef>
              <a:spcAft>
                <a:spcPts val="0"/>
              </a:spcAft>
              <a:defRPr/>
            </a:pPr>
            <a:endParaRPr lang="en-US" sz="1600" b="1" i="1" dirty="0">
              <a:solidFill>
                <a:srgbClr val="FFC000"/>
              </a:solidFill>
              <a:ea typeface="ＭＳ Ｐゴシック" pitchFamily="34" charset="-128"/>
              <a:cs typeface="Arial" pitchFamily="34" charset="0"/>
            </a:endParaRPr>
          </a:p>
          <a:p>
            <a:pPr algn="ctr" eaLnBrk="0" fontAlgn="auto" hangingPunct="0">
              <a:spcBef>
                <a:spcPts val="0"/>
              </a:spcBef>
              <a:spcAft>
                <a:spcPts val="0"/>
              </a:spcAft>
              <a:defRPr/>
            </a:pPr>
            <a:endParaRPr lang="en-US" sz="1600"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p:txBody>
      </p:sp>
      <p:sp>
        <p:nvSpPr>
          <p:cNvPr id="3" name="Rectangle 2"/>
          <p:cNvSpPr/>
          <p:nvPr/>
        </p:nvSpPr>
        <p:spPr>
          <a:xfrm>
            <a:off x="1752600" y="5334000"/>
            <a:ext cx="7391400" cy="1524000"/>
          </a:xfrm>
          <a:prstGeom prst="rect">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solidFill>
                  <a:schemeClr val="bg1"/>
                </a:solidFill>
              </a:rPr>
              <a:t>- League’s Infrastructure -</a:t>
            </a:r>
          </a:p>
        </p:txBody>
      </p:sp>
      <p:pic>
        <p:nvPicPr>
          <p:cNvPr id="7172" name="Picture 4"/>
          <p:cNvPicPr>
            <a:picLocks noChangeAspect="1" noChangeArrowheads="1"/>
          </p:cNvPicPr>
          <p:nvPr/>
        </p:nvPicPr>
        <p:blipFill>
          <a:blip r:embed="rId3"/>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spTree>
  </p:cSld>
  <p:clrMapOvr>
    <a:masterClrMapping/>
  </p:clrMapOvr>
  <p:transition advTm="41532">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34000"/>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r>
              <a:rPr lang="en-US" b="1" i="1" dirty="0">
                <a:solidFill>
                  <a:schemeClr val="bg1"/>
                </a:solidFill>
                <a:ea typeface="ＭＳ Ｐゴシック" pitchFamily="34" charset="-128"/>
                <a:cs typeface="Arial" pitchFamily="34" charset="0"/>
              </a:rPr>
              <a:t>The </a:t>
            </a:r>
            <a:r>
              <a:rPr lang="en-US" b="1" i="1" dirty="0" smtClean="0">
                <a:solidFill>
                  <a:schemeClr val="bg1"/>
                </a:solidFill>
                <a:ea typeface="ＭＳ Ｐゴシック" pitchFamily="34" charset="-128"/>
                <a:cs typeface="Arial" pitchFamily="34" charset="0"/>
              </a:rPr>
              <a:t>NYSA </a:t>
            </a:r>
            <a:r>
              <a:rPr lang="en-US" b="1" i="1" dirty="0">
                <a:solidFill>
                  <a:schemeClr val="bg1"/>
                </a:solidFill>
                <a:ea typeface="ＭＳ Ｐゴシック" pitchFamily="34" charset="-128"/>
                <a:cs typeface="Arial" pitchFamily="34" charset="0"/>
              </a:rPr>
              <a:t>local staff will provide team &amp; players’ registration for all teams. Players will fill out registration cards, receive their all – access badges, and rule kits. All coaches must attend an coaches certification class in order to coach on the bench in any </a:t>
            </a:r>
            <a:r>
              <a:rPr lang="en-US" b="1" i="1" dirty="0" smtClean="0">
                <a:solidFill>
                  <a:schemeClr val="bg1"/>
                </a:solidFill>
                <a:ea typeface="ＭＳ Ｐゴシック" pitchFamily="34" charset="-128"/>
                <a:cs typeface="Arial" pitchFamily="34" charset="0"/>
              </a:rPr>
              <a:t>NYSA </a:t>
            </a:r>
            <a:r>
              <a:rPr lang="en-US" b="1" i="1" dirty="0">
                <a:solidFill>
                  <a:schemeClr val="bg1"/>
                </a:solidFill>
                <a:ea typeface="ＭＳ Ｐゴシック" pitchFamily="34" charset="-128"/>
                <a:cs typeface="Arial" pitchFamily="34" charset="0"/>
              </a:rPr>
              <a:t>contest.  The </a:t>
            </a:r>
            <a:r>
              <a:rPr lang="en-US" b="1" i="1" dirty="0" smtClean="0">
                <a:solidFill>
                  <a:schemeClr val="bg1"/>
                </a:solidFill>
                <a:ea typeface="ＭＳ Ｐゴシック" pitchFamily="34" charset="-128"/>
                <a:cs typeface="Arial" pitchFamily="34" charset="0"/>
              </a:rPr>
              <a:t>NYSA’s, Executive Regional </a:t>
            </a:r>
            <a:r>
              <a:rPr lang="en-US" b="1" i="1" dirty="0">
                <a:solidFill>
                  <a:schemeClr val="bg1"/>
                </a:solidFill>
                <a:ea typeface="ＭＳ Ｐゴシック" pitchFamily="34" charset="-128"/>
                <a:cs typeface="Arial" pitchFamily="34" charset="0"/>
              </a:rPr>
              <a:t>Director and </a:t>
            </a:r>
            <a:r>
              <a:rPr lang="en-US" b="1" i="1" dirty="0" smtClean="0">
                <a:solidFill>
                  <a:schemeClr val="bg1"/>
                </a:solidFill>
                <a:ea typeface="ＭＳ Ｐゴシック" pitchFamily="34" charset="-128"/>
                <a:cs typeface="Arial" pitchFamily="34" charset="0"/>
              </a:rPr>
              <a:t>Regional </a:t>
            </a:r>
            <a:r>
              <a:rPr lang="en-US" b="1" i="1" dirty="0">
                <a:solidFill>
                  <a:schemeClr val="bg1"/>
                </a:solidFill>
                <a:ea typeface="ＭＳ Ｐゴシック" pitchFamily="34" charset="-128"/>
                <a:cs typeface="Arial" pitchFamily="34" charset="0"/>
              </a:rPr>
              <a:t>Administrator to work with teams to ensure a smooth transition throughout the season.</a:t>
            </a:r>
          </a:p>
        </p:txBody>
      </p:sp>
      <p:sp>
        <p:nvSpPr>
          <p:cNvPr id="3" name="Rectangle 2"/>
          <p:cNvSpPr/>
          <p:nvPr/>
        </p:nvSpPr>
        <p:spPr>
          <a:xfrm>
            <a:off x="1752600" y="5334000"/>
            <a:ext cx="7391400" cy="1524000"/>
          </a:xfrm>
          <a:prstGeom prst="rect">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solidFill>
                  <a:schemeClr val="bg1"/>
                </a:solidFill>
              </a:rPr>
              <a:t>- Team Registration  -</a:t>
            </a:r>
          </a:p>
        </p:txBody>
      </p:sp>
      <p:pic>
        <p:nvPicPr>
          <p:cNvPr id="8196" name="Picture 9"/>
          <p:cNvPicPr>
            <a:picLocks noChangeAspect="1" noChangeArrowheads="1"/>
          </p:cNvPicPr>
          <p:nvPr/>
        </p:nvPicPr>
        <p:blipFill>
          <a:blip r:embed="rId3"/>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pic>
        <p:nvPicPr>
          <p:cNvPr id="8197" name="Picture 4" descr="Team Registration | Dream Basketball"/>
          <p:cNvPicPr>
            <a:picLocks noChangeAspect="1" noChangeArrowheads="1"/>
          </p:cNvPicPr>
          <p:nvPr/>
        </p:nvPicPr>
        <p:blipFill>
          <a:blip r:embed="rId4"/>
          <a:srcRect/>
          <a:stretch>
            <a:fillRect/>
          </a:stretch>
        </p:blipFill>
        <p:spPr bwMode="auto">
          <a:xfrm>
            <a:off x="3124200" y="228600"/>
            <a:ext cx="3124200" cy="3124200"/>
          </a:xfrm>
          <a:prstGeom prst="rect">
            <a:avLst/>
          </a:prstGeom>
          <a:noFill/>
          <a:ln w="9525">
            <a:solidFill>
              <a:srgbClr val="FFC000"/>
            </a:solidFill>
            <a:miter lim="800000"/>
            <a:headEnd/>
            <a:tailEnd/>
          </a:ln>
        </p:spPr>
      </p:pic>
    </p:spTree>
  </p:cSld>
  <p:clrMapOvr>
    <a:masterClrMapping/>
  </p:clrMapOvr>
  <p:transition advTm="22641">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34000"/>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r>
              <a:rPr lang="en-US" b="1" i="1" dirty="0">
                <a:solidFill>
                  <a:schemeClr val="bg1"/>
                </a:solidFill>
                <a:ea typeface="ＭＳ Ｐゴシック" pitchFamily="34" charset="-128"/>
                <a:cs typeface="Arial" pitchFamily="34" charset="0"/>
              </a:rPr>
              <a:t>Each team will receive home &amp; away reversible  uniforms from the </a:t>
            </a:r>
            <a:r>
              <a:rPr lang="en-US" b="1" i="1" dirty="0" smtClean="0">
                <a:solidFill>
                  <a:schemeClr val="bg1"/>
                </a:solidFill>
                <a:ea typeface="ＭＳ Ｐゴシック" pitchFamily="34" charset="-128"/>
                <a:cs typeface="Arial" pitchFamily="34" charset="0"/>
              </a:rPr>
              <a:t>NYSA! </a:t>
            </a:r>
            <a:r>
              <a:rPr lang="en-US" b="1" i="1" dirty="0">
                <a:solidFill>
                  <a:schemeClr val="bg1"/>
                </a:solidFill>
                <a:ea typeface="ＭＳ Ｐゴシック" pitchFamily="34" charset="-128"/>
                <a:cs typeface="Arial" pitchFamily="34" charset="0"/>
              </a:rPr>
              <a:t>Game shoes &amp; team bags will also be provided by the league! Each team will be given uniforms </a:t>
            </a:r>
          </a:p>
          <a:p>
            <a:pPr algn="ctr" eaLnBrk="0" fontAlgn="auto" hangingPunct="0">
              <a:spcBef>
                <a:spcPts val="0"/>
              </a:spcBef>
              <a:spcAft>
                <a:spcPts val="0"/>
              </a:spcAft>
              <a:defRPr/>
            </a:pPr>
            <a:r>
              <a:rPr lang="en-US" b="1" i="1" dirty="0">
                <a:solidFill>
                  <a:schemeClr val="bg1"/>
                </a:solidFill>
                <a:ea typeface="ＭＳ Ｐゴシック" pitchFamily="34" charset="-128"/>
                <a:cs typeface="Arial" pitchFamily="34" charset="0"/>
              </a:rPr>
              <a:t>with their selected team color!</a:t>
            </a:r>
          </a:p>
        </p:txBody>
      </p:sp>
      <p:sp>
        <p:nvSpPr>
          <p:cNvPr id="3" name="Rectangle 2"/>
          <p:cNvSpPr/>
          <p:nvPr/>
        </p:nvSpPr>
        <p:spPr>
          <a:xfrm>
            <a:off x="1752600" y="5334000"/>
            <a:ext cx="7391400" cy="1524000"/>
          </a:xfrm>
          <a:prstGeom prst="rect">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solidFill>
                  <a:schemeClr val="bg1"/>
                </a:solidFill>
              </a:rPr>
              <a:t>- </a:t>
            </a:r>
            <a:r>
              <a:rPr lang="en-US" sz="3600" b="1" i="1" dirty="0" smtClean="0">
                <a:solidFill>
                  <a:schemeClr val="bg1"/>
                </a:solidFill>
              </a:rPr>
              <a:t>NYSA’s </a:t>
            </a:r>
            <a:r>
              <a:rPr lang="en-US" sz="3600" b="1" i="1" dirty="0">
                <a:solidFill>
                  <a:schemeClr val="bg1"/>
                </a:solidFill>
              </a:rPr>
              <a:t>Team Uniforms -</a:t>
            </a:r>
          </a:p>
        </p:txBody>
      </p:sp>
      <p:sp>
        <p:nvSpPr>
          <p:cNvPr id="10244" name="TextBox 9"/>
          <p:cNvSpPr txBox="1">
            <a:spLocks noChangeArrowheads="1"/>
          </p:cNvSpPr>
          <p:nvPr/>
        </p:nvSpPr>
        <p:spPr bwMode="auto">
          <a:xfrm>
            <a:off x="228600" y="76200"/>
            <a:ext cx="8534400" cy="276225"/>
          </a:xfrm>
          <a:prstGeom prst="rect">
            <a:avLst/>
          </a:prstGeom>
          <a:noFill/>
          <a:ln w="9525">
            <a:noFill/>
            <a:miter lim="800000"/>
            <a:headEnd/>
            <a:tailEnd/>
          </a:ln>
        </p:spPr>
        <p:txBody>
          <a:bodyPr>
            <a:spAutoFit/>
          </a:bodyPr>
          <a:lstStyle/>
          <a:p>
            <a:pPr marL="342900" indent="-342900"/>
            <a:r>
              <a:rPr lang="en-US" sz="1200">
                <a:solidFill>
                  <a:schemeClr val="bg1"/>
                </a:solidFill>
                <a:latin typeface="Calibri" pitchFamily="34" charset="0"/>
              </a:rPr>
              <a:t>      </a:t>
            </a:r>
            <a:endParaRPr lang="en-US" sz="1200">
              <a:solidFill>
                <a:srgbClr val="FFFF00"/>
              </a:solidFill>
              <a:latin typeface="Calibri" pitchFamily="34" charset="0"/>
            </a:endParaRPr>
          </a:p>
        </p:txBody>
      </p:sp>
      <p:pic>
        <p:nvPicPr>
          <p:cNvPr id="10245" name="Picture 9"/>
          <p:cNvPicPr>
            <a:picLocks noChangeAspect="1" noChangeArrowheads="1"/>
          </p:cNvPicPr>
          <p:nvPr/>
        </p:nvPicPr>
        <p:blipFill>
          <a:blip r:embed="rId2"/>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pic>
        <p:nvPicPr>
          <p:cNvPr id="10246" name="Picture 8" descr="https://cdn3.volusion.com/cvyzd.eacsv/v/vspfiles/photos/CBBJ14AHOP-2T.jpg?v-cache=1565340542"/>
          <p:cNvPicPr>
            <a:picLocks noChangeAspect="1" noChangeArrowheads="1"/>
          </p:cNvPicPr>
          <p:nvPr/>
        </p:nvPicPr>
        <p:blipFill>
          <a:blip r:embed="rId3"/>
          <a:srcRect/>
          <a:stretch>
            <a:fillRect/>
          </a:stretch>
        </p:blipFill>
        <p:spPr bwMode="auto">
          <a:xfrm>
            <a:off x="228600" y="228600"/>
            <a:ext cx="2895600" cy="3581400"/>
          </a:xfrm>
          <a:prstGeom prst="rect">
            <a:avLst/>
          </a:prstGeom>
          <a:noFill/>
          <a:ln w="9525">
            <a:solidFill>
              <a:srgbClr val="FFC000"/>
            </a:solidFill>
            <a:miter lim="800000"/>
            <a:headEnd/>
            <a:tailEnd/>
          </a:ln>
        </p:spPr>
      </p:pic>
      <p:sp>
        <p:nvSpPr>
          <p:cNvPr id="10247" name="AutoShape 2" descr="image.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10248" name="Picture 4"/>
          <p:cNvPicPr>
            <a:picLocks noChangeAspect="1" noChangeArrowheads="1"/>
          </p:cNvPicPr>
          <p:nvPr/>
        </p:nvPicPr>
        <p:blipFill>
          <a:blip r:embed="rId4"/>
          <a:srcRect/>
          <a:stretch>
            <a:fillRect/>
          </a:stretch>
        </p:blipFill>
        <p:spPr bwMode="auto">
          <a:xfrm>
            <a:off x="3352800" y="914400"/>
            <a:ext cx="3276600" cy="1981200"/>
          </a:xfrm>
          <a:prstGeom prst="rect">
            <a:avLst/>
          </a:prstGeom>
          <a:noFill/>
          <a:ln w="9525">
            <a:solidFill>
              <a:srgbClr val="FFC000"/>
            </a:solidFill>
            <a:miter lim="800000"/>
            <a:headEnd/>
            <a:tailEnd/>
          </a:ln>
        </p:spPr>
      </p:pic>
      <p:pic>
        <p:nvPicPr>
          <p:cNvPr id="10249" name="Picture 13" descr="UA Team Hustle 3.0 Backpack, Black, pdpZoomDesktop image number 0"/>
          <p:cNvPicPr>
            <a:picLocks noChangeAspect="1" noChangeArrowheads="1"/>
          </p:cNvPicPr>
          <p:nvPr/>
        </p:nvPicPr>
        <p:blipFill>
          <a:blip r:embed="rId5"/>
          <a:srcRect/>
          <a:stretch>
            <a:fillRect/>
          </a:stretch>
        </p:blipFill>
        <p:spPr bwMode="auto">
          <a:xfrm>
            <a:off x="6781800" y="2209800"/>
            <a:ext cx="1981200" cy="1981200"/>
          </a:xfrm>
          <a:prstGeom prst="rect">
            <a:avLst/>
          </a:prstGeom>
          <a:noFill/>
          <a:ln w="9525">
            <a:solidFill>
              <a:srgbClr val="FFC000"/>
            </a:solidFill>
            <a:miter lim="800000"/>
            <a:headEnd/>
            <a:tailEnd/>
          </a:ln>
        </p:spPr>
      </p:pic>
    </p:spTree>
  </p:cSld>
  <p:clrMapOvr>
    <a:masterClrMapping/>
  </p:clrMapOvr>
  <p:transition advTm="1289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34000"/>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endParaRPr lang="en-US" b="1" i="1" dirty="0">
              <a:solidFill>
                <a:schemeClr val="bg1"/>
              </a:solidFill>
              <a:ea typeface="ＭＳ Ｐゴシック" pitchFamily="34" charset="-128"/>
              <a:cs typeface="Arial" pitchFamily="34" charset="0"/>
            </a:endParaRPr>
          </a:p>
          <a:p>
            <a:pPr algn="ctr" eaLnBrk="0" hangingPunct="0">
              <a:defRPr/>
            </a:pPr>
            <a:r>
              <a:rPr lang="en-US" b="1" i="1" dirty="0">
                <a:solidFill>
                  <a:schemeClr val="bg1"/>
                </a:solidFill>
                <a:ea typeface="ＭＳ Ｐゴシック" pitchFamily="34" charset="-128"/>
                <a:cs typeface="Arial" pitchFamily="34" charset="0"/>
              </a:rPr>
              <a:t>Each program cheerleading team will receive uniforms from the </a:t>
            </a:r>
            <a:r>
              <a:rPr lang="en-US" b="1" i="1" dirty="0" smtClean="0">
                <a:solidFill>
                  <a:schemeClr val="bg1"/>
                </a:solidFill>
                <a:ea typeface="ＭＳ Ｐゴシック" pitchFamily="34" charset="-128"/>
                <a:cs typeface="Arial" pitchFamily="34" charset="0"/>
              </a:rPr>
              <a:t>NYSA! </a:t>
            </a:r>
            <a:r>
              <a:rPr lang="en-US" b="1" i="1" dirty="0">
                <a:solidFill>
                  <a:schemeClr val="bg1"/>
                </a:solidFill>
                <a:ea typeface="ＭＳ Ｐゴシック" pitchFamily="34" charset="-128"/>
                <a:cs typeface="Arial" pitchFamily="34" charset="0"/>
              </a:rPr>
              <a:t>Game shoes &amp; bags will also be provided by the league! Each program will be given a team color &amp; logo!</a:t>
            </a:r>
          </a:p>
        </p:txBody>
      </p:sp>
      <p:sp>
        <p:nvSpPr>
          <p:cNvPr id="3" name="Rectangle 2"/>
          <p:cNvSpPr/>
          <p:nvPr/>
        </p:nvSpPr>
        <p:spPr>
          <a:xfrm>
            <a:off x="1752600" y="5334000"/>
            <a:ext cx="7391400" cy="1524000"/>
          </a:xfrm>
          <a:prstGeom prst="rect">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solidFill>
                  <a:schemeClr val="bg1"/>
                </a:solidFill>
              </a:rPr>
              <a:t>- Cheerleading Uniforms -</a:t>
            </a:r>
          </a:p>
        </p:txBody>
      </p:sp>
      <p:sp>
        <p:nvSpPr>
          <p:cNvPr id="11268" name="TextBox 9"/>
          <p:cNvSpPr txBox="1">
            <a:spLocks noChangeArrowheads="1"/>
          </p:cNvSpPr>
          <p:nvPr/>
        </p:nvSpPr>
        <p:spPr bwMode="auto">
          <a:xfrm>
            <a:off x="228600" y="76200"/>
            <a:ext cx="8534400" cy="276225"/>
          </a:xfrm>
          <a:prstGeom prst="rect">
            <a:avLst/>
          </a:prstGeom>
          <a:noFill/>
          <a:ln w="9525">
            <a:noFill/>
            <a:miter lim="800000"/>
            <a:headEnd/>
            <a:tailEnd/>
          </a:ln>
        </p:spPr>
        <p:txBody>
          <a:bodyPr>
            <a:spAutoFit/>
          </a:bodyPr>
          <a:lstStyle/>
          <a:p>
            <a:pPr marL="342900" indent="-342900"/>
            <a:r>
              <a:rPr lang="en-US" sz="1200">
                <a:solidFill>
                  <a:schemeClr val="bg1"/>
                </a:solidFill>
              </a:rPr>
              <a:t>      </a:t>
            </a:r>
            <a:endParaRPr lang="en-US" sz="1200">
              <a:solidFill>
                <a:srgbClr val="FFFF00"/>
              </a:solidFill>
            </a:endParaRPr>
          </a:p>
        </p:txBody>
      </p:sp>
      <p:pic>
        <p:nvPicPr>
          <p:cNvPr id="11269" name="Picture 4" descr="Image result for nike cheer shoes color inserts"/>
          <p:cNvPicPr>
            <a:picLocks noChangeAspect="1" noChangeArrowheads="1"/>
          </p:cNvPicPr>
          <p:nvPr/>
        </p:nvPicPr>
        <p:blipFill>
          <a:blip r:embed="rId2"/>
          <a:srcRect t="34325" b="14191"/>
          <a:stretch>
            <a:fillRect/>
          </a:stretch>
        </p:blipFill>
        <p:spPr bwMode="auto">
          <a:xfrm>
            <a:off x="5181600" y="1524000"/>
            <a:ext cx="3552825" cy="1828800"/>
          </a:xfrm>
          <a:prstGeom prst="rect">
            <a:avLst/>
          </a:prstGeom>
          <a:noFill/>
          <a:ln w="9525">
            <a:noFill/>
            <a:miter lim="800000"/>
            <a:headEnd/>
            <a:tailEnd/>
          </a:ln>
        </p:spPr>
      </p:pic>
      <p:pic>
        <p:nvPicPr>
          <p:cNvPr id="11270" name="Picture 8" descr="Image result for teamwork athletics cheerleading uniforms"/>
          <p:cNvPicPr>
            <a:picLocks noChangeAspect="1" noChangeArrowheads="1"/>
          </p:cNvPicPr>
          <p:nvPr/>
        </p:nvPicPr>
        <p:blipFill>
          <a:blip r:embed="rId3"/>
          <a:srcRect/>
          <a:stretch>
            <a:fillRect/>
          </a:stretch>
        </p:blipFill>
        <p:spPr bwMode="auto">
          <a:xfrm>
            <a:off x="1066800" y="457200"/>
            <a:ext cx="3121025" cy="3352800"/>
          </a:xfrm>
          <a:prstGeom prst="rect">
            <a:avLst/>
          </a:prstGeom>
          <a:noFill/>
          <a:ln w="9525">
            <a:solidFill>
              <a:srgbClr val="FFC000"/>
            </a:solidFill>
            <a:miter lim="800000"/>
            <a:headEnd/>
            <a:tailEnd/>
          </a:ln>
        </p:spPr>
      </p:pic>
      <p:pic>
        <p:nvPicPr>
          <p:cNvPr id="11271" name="Picture 9"/>
          <p:cNvPicPr>
            <a:picLocks noChangeAspect="1" noChangeArrowheads="1"/>
          </p:cNvPicPr>
          <p:nvPr/>
        </p:nvPicPr>
        <p:blipFill>
          <a:blip r:embed="rId4"/>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34000"/>
          </a:xfrm>
          <a:prstGeom prst="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endParaRPr lang="en-US" b="1" i="1" dirty="0">
              <a:solidFill>
                <a:schemeClr val="bg1"/>
              </a:solidFill>
              <a:ea typeface="ＭＳ Ｐゴシック" pitchFamily="34" charset="-128"/>
              <a:cs typeface="Arial" pitchFamily="34" charset="0"/>
            </a:endParaRPr>
          </a:p>
          <a:p>
            <a:pPr algn="ctr" eaLnBrk="0" fontAlgn="auto" hangingPunct="0">
              <a:spcBef>
                <a:spcPts val="0"/>
              </a:spcBef>
              <a:spcAft>
                <a:spcPts val="0"/>
              </a:spcAft>
              <a:defRPr/>
            </a:pPr>
            <a:r>
              <a:rPr lang="en-US" b="1" i="1" dirty="0">
                <a:solidFill>
                  <a:schemeClr val="bg1"/>
                </a:solidFill>
                <a:ea typeface="ＭＳ Ｐゴシック" pitchFamily="34" charset="-128"/>
                <a:cs typeface="Arial" pitchFamily="34" charset="0"/>
              </a:rPr>
              <a:t>Each team coaches will receive uniforms from the </a:t>
            </a:r>
            <a:r>
              <a:rPr lang="en-US" b="1" i="1" dirty="0" smtClean="0">
                <a:solidFill>
                  <a:schemeClr val="bg1"/>
                </a:solidFill>
                <a:ea typeface="ＭＳ Ｐゴシック" pitchFamily="34" charset="-128"/>
                <a:cs typeface="Arial" pitchFamily="34" charset="0"/>
              </a:rPr>
              <a:t>NYSA! </a:t>
            </a:r>
            <a:r>
              <a:rPr lang="en-US" b="1" i="1" dirty="0">
                <a:solidFill>
                  <a:schemeClr val="bg1"/>
                </a:solidFill>
                <a:ea typeface="ＭＳ Ｐゴシック" pitchFamily="34" charset="-128"/>
                <a:cs typeface="Arial" pitchFamily="34" charset="0"/>
              </a:rPr>
              <a:t>Coaches uniforms will have the team colors and must be worn at every game in order to be on the sideline! Coaches uniforms will include game shirt, pants, socks, and shoes to be worn during all league games</a:t>
            </a:r>
          </a:p>
        </p:txBody>
      </p:sp>
      <p:sp>
        <p:nvSpPr>
          <p:cNvPr id="3" name="Rectangle 2"/>
          <p:cNvSpPr/>
          <p:nvPr/>
        </p:nvSpPr>
        <p:spPr>
          <a:xfrm>
            <a:off x="1752600" y="5334000"/>
            <a:ext cx="7391400" cy="1524000"/>
          </a:xfrm>
          <a:prstGeom prst="rect">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i="1" dirty="0">
                <a:solidFill>
                  <a:schemeClr val="bg1"/>
                </a:solidFill>
              </a:rPr>
              <a:t>- Coaches’ Uniforms -</a:t>
            </a:r>
          </a:p>
        </p:txBody>
      </p:sp>
      <p:sp>
        <p:nvSpPr>
          <p:cNvPr id="12292" name="TextBox 9"/>
          <p:cNvSpPr txBox="1">
            <a:spLocks noChangeArrowheads="1"/>
          </p:cNvSpPr>
          <p:nvPr/>
        </p:nvSpPr>
        <p:spPr bwMode="auto">
          <a:xfrm>
            <a:off x="228600" y="76200"/>
            <a:ext cx="8534400" cy="276225"/>
          </a:xfrm>
          <a:prstGeom prst="rect">
            <a:avLst/>
          </a:prstGeom>
          <a:noFill/>
          <a:ln w="9525">
            <a:noFill/>
            <a:miter lim="800000"/>
            <a:headEnd/>
            <a:tailEnd/>
          </a:ln>
        </p:spPr>
        <p:txBody>
          <a:bodyPr>
            <a:spAutoFit/>
          </a:bodyPr>
          <a:lstStyle/>
          <a:p>
            <a:pPr marL="342900" indent="-342900"/>
            <a:r>
              <a:rPr lang="en-US" sz="1200">
                <a:solidFill>
                  <a:schemeClr val="bg1"/>
                </a:solidFill>
                <a:latin typeface="Calibri" pitchFamily="34" charset="0"/>
              </a:rPr>
              <a:t>      </a:t>
            </a:r>
            <a:endParaRPr lang="en-US" sz="1200">
              <a:solidFill>
                <a:srgbClr val="FFFF00"/>
              </a:solidFill>
              <a:latin typeface="Calibri" pitchFamily="34" charset="0"/>
            </a:endParaRPr>
          </a:p>
        </p:txBody>
      </p:sp>
      <p:sp>
        <p:nvSpPr>
          <p:cNvPr id="12293" name="AutoShape 2" descr="blob:null/b158a100-95e2-4cc1-b085-a95cd5a6bcb9"/>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2294" name="AutoShape 4" descr="blob:null/b158a100-95e2-4cc1-b085-a95cd5a6bcb9"/>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2295" name="AutoShape 6" descr="blob:null/b158a100-95e2-4cc1-b085-a95cd5a6bcb9"/>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2296" name="AutoShape 8" descr="blob:null/b158a100-95e2-4cc1-b085-a95cd5a6bcb9"/>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2297" name="AutoShape 10" descr="blob:null/b158a100-95e2-4cc1-b085-a95cd5a6bcb9"/>
          <p:cNvSpPr>
            <a:spLocks noChangeAspect="1" noChangeArrowheads="1"/>
          </p:cNvSpPr>
          <p:nvPr/>
        </p:nvSpPr>
        <p:spPr bwMode="auto">
          <a:xfrm>
            <a:off x="176213" y="-1825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12298" name="Picture 11" descr="nike-team-gameday-polo-mens"/>
          <p:cNvPicPr>
            <a:picLocks noChangeAspect="1" noChangeArrowheads="1"/>
          </p:cNvPicPr>
          <p:nvPr/>
        </p:nvPicPr>
        <p:blipFill>
          <a:blip r:embed="rId2"/>
          <a:srcRect/>
          <a:stretch>
            <a:fillRect/>
          </a:stretch>
        </p:blipFill>
        <p:spPr bwMode="auto">
          <a:xfrm>
            <a:off x="3200400" y="609600"/>
            <a:ext cx="3124200" cy="3124200"/>
          </a:xfrm>
          <a:prstGeom prst="rect">
            <a:avLst/>
          </a:prstGeom>
          <a:noFill/>
          <a:ln w="9525" algn="in">
            <a:noFill/>
            <a:miter lim="800000"/>
            <a:headEnd/>
            <a:tailEnd/>
          </a:ln>
        </p:spPr>
      </p:pic>
      <p:pic>
        <p:nvPicPr>
          <p:cNvPr id="12299" name="Picture 9"/>
          <p:cNvPicPr>
            <a:picLocks noChangeAspect="1" noChangeArrowheads="1"/>
          </p:cNvPicPr>
          <p:nvPr/>
        </p:nvPicPr>
        <p:blipFill>
          <a:blip r:embed="rId3"/>
          <a:srcRect/>
          <a:stretch>
            <a:fillRect/>
          </a:stretch>
        </p:blipFill>
        <p:spPr bwMode="auto">
          <a:xfrm rot="7384607">
            <a:off x="377825" y="5711825"/>
            <a:ext cx="777875" cy="777875"/>
          </a:xfrm>
          <a:prstGeom prst="rect">
            <a:avLst/>
          </a:prstGeom>
          <a:noFill/>
          <a:ln w="9525" algn="in">
            <a:solidFill>
              <a:srgbClr val="000000">
                <a:alpha val="0"/>
              </a:srgbClr>
            </a:solidFill>
            <a:miter lim="800000"/>
            <a:headEnd/>
            <a:tailEnd/>
          </a:ln>
        </p:spPr>
      </p:pic>
    </p:spTree>
  </p:cSld>
  <p:clrMapOvr>
    <a:masterClrMapping/>
  </p:clrMapOvr>
  <p:transition advTm="15203">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1226</Words>
  <Application>Microsoft Office PowerPoint</Application>
  <PresentationFormat>On-screen Show (4:3)</PresentationFormat>
  <Paragraphs>296</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Superior</dc:creator>
  <cp:lastModifiedBy>Superior</cp:lastModifiedBy>
  <cp:revision>17</cp:revision>
  <dcterms:created xsi:type="dcterms:W3CDTF">2023-03-08T16:56:37Z</dcterms:created>
  <dcterms:modified xsi:type="dcterms:W3CDTF">2025-10-01T12:08:12Z</dcterms:modified>
</cp:coreProperties>
</file>