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81" r:id="rId4"/>
    <p:sldId id="283" r:id="rId5"/>
    <p:sldId id="284" r:id="rId6"/>
    <p:sldId id="260" r:id="rId7"/>
    <p:sldId id="282" r:id="rId8"/>
    <p:sldId id="274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C8BD4-E6C3-4AB8-B081-6BF724C430BF}" type="datetimeFigureOut">
              <a:rPr lang="en-US" smtClean="0"/>
              <a:pPr/>
              <a:t>10/1/2025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86C6C-DD37-46E7-8EFA-E888D00CAB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86C6C-DD37-46E7-8EFA-E888D00CAB29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2A915-7C24-4B68-B6D4-FC6B716393EB}" type="datetimeFigureOut">
              <a:rPr lang="en-US" smtClean="0"/>
              <a:pPr/>
              <a:t>10/1/2025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9015-553C-4CFE-8A02-31ED8EB48D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2A915-7C24-4B68-B6D4-FC6B716393EB}" type="datetimeFigureOut">
              <a:rPr lang="en-US" smtClean="0"/>
              <a:pPr/>
              <a:t>10/1/2025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9015-553C-4CFE-8A02-31ED8EB48D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2A915-7C24-4B68-B6D4-FC6B716393EB}" type="datetimeFigureOut">
              <a:rPr lang="en-US" smtClean="0"/>
              <a:pPr/>
              <a:t>10/1/2025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9015-553C-4CFE-8A02-31ED8EB48D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2A915-7C24-4B68-B6D4-FC6B716393EB}" type="datetimeFigureOut">
              <a:rPr lang="en-US" smtClean="0"/>
              <a:pPr/>
              <a:t>10/1/2025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9015-553C-4CFE-8A02-31ED8EB48D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2A915-7C24-4B68-B6D4-FC6B716393EB}" type="datetimeFigureOut">
              <a:rPr lang="en-US" smtClean="0"/>
              <a:pPr/>
              <a:t>10/1/2025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9015-553C-4CFE-8A02-31ED8EB48D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2A915-7C24-4B68-B6D4-FC6B716393EB}" type="datetimeFigureOut">
              <a:rPr lang="en-US" smtClean="0"/>
              <a:pPr/>
              <a:t>10/1/2025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9015-553C-4CFE-8A02-31ED8EB48D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2A915-7C24-4B68-B6D4-FC6B716393EB}" type="datetimeFigureOut">
              <a:rPr lang="en-US" smtClean="0"/>
              <a:pPr/>
              <a:t>10/1/2025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9015-553C-4CFE-8A02-31ED8EB48D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2A915-7C24-4B68-B6D4-FC6B716393EB}" type="datetimeFigureOut">
              <a:rPr lang="en-US" smtClean="0"/>
              <a:pPr/>
              <a:t>10/1/2025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9015-553C-4CFE-8A02-31ED8EB48D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2A915-7C24-4B68-B6D4-FC6B716393EB}" type="datetimeFigureOut">
              <a:rPr lang="en-US" smtClean="0"/>
              <a:pPr/>
              <a:t>10/1/2025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9015-553C-4CFE-8A02-31ED8EB48D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2A915-7C24-4B68-B6D4-FC6B716393EB}" type="datetimeFigureOut">
              <a:rPr lang="en-US" smtClean="0"/>
              <a:pPr/>
              <a:t>10/1/2025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9015-553C-4CFE-8A02-31ED8EB48D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2A915-7C24-4B68-B6D4-FC6B716393EB}" type="datetimeFigureOut">
              <a:rPr lang="en-US" smtClean="0"/>
              <a:pPr/>
              <a:t>10/1/2025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9015-553C-4CFE-8A02-31ED8EB48D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2A915-7C24-4B68-B6D4-FC6B716393EB}" type="datetimeFigureOut">
              <a:rPr lang="en-US" smtClean="0"/>
              <a:pPr/>
              <a:t>10/1/2025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19015-553C-4CFE-8A02-31ED8EB48D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0"/>
            <a:ext cx="9144000" cy="5410200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40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40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40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28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 smtClean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 smtClean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 smtClean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 smtClean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 smtClean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 smtClean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 smtClean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 smtClean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 smtClean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800" b="1" i="1" dirty="0" smtClean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r>
              <a:rPr lang="en-US" sz="3200" b="1" i="1" dirty="0" smtClean="0">
                <a:solidFill>
                  <a:srgbClr val="000066"/>
                </a:solidFill>
                <a:latin typeface="Calibri" pitchFamily="34" charset="0"/>
              </a:rPr>
              <a:t>2026 </a:t>
            </a:r>
            <a:r>
              <a:rPr lang="en-US" sz="3200" b="1" i="1" dirty="0">
                <a:solidFill>
                  <a:srgbClr val="000066"/>
                </a:solidFill>
                <a:latin typeface="Calibri" pitchFamily="34" charset="0"/>
              </a:rPr>
              <a:t>- </a:t>
            </a:r>
            <a:r>
              <a:rPr lang="en-US" sz="3200" b="1" i="1" dirty="0" smtClean="0">
                <a:solidFill>
                  <a:srgbClr val="000066"/>
                </a:solidFill>
                <a:latin typeface="Calibri" pitchFamily="34" charset="0"/>
              </a:rPr>
              <a:t>National Youth Sports Association</a:t>
            </a:r>
          </a:p>
          <a:p>
            <a:pPr algn="ctr"/>
            <a:endParaRPr lang="en-US" sz="32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 smtClean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 smtClean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r>
              <a:rPr lang="en-US" sz="3200" b="1" i="1" dirty="0" smtClean="0">
                <a:solidFill>
                  <a:srgbClr val="000066"/>
                </a:solidFill>
                <a:latin typeface="Calibri" pitchFamily="34" charset="0"/>
              </a:rPr>
              <a:t>Players &amp; Parent League Information</a:t>
            </a:r>
          </a:p>
          <a:p>
            <a:pPr algn="ctr"/>
            <a:endParaRPr lang="en-US" sz="32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 smtClean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 smtClean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 smtClean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 smtClean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 smtClean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32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40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40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40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40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40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40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40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40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40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4000" b="1" i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endParaRPr lang="en-US" sz="4000" b="1" i="1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chemeClr val="tx1"/>
          </a:solidFill>
          <a:ln w="25400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3600" b="1" i="1" dirty="0">
                <a:solidFill>
                  <a:schemeClr val="bg1"/>
                </a:solidFill>
                <a:latin typeface="Calibri" pitchFamily="34" charset="0"/>
              </a:rPr>
              <a:t>“</a:t>
            </a:r>
            <a:r>
              <a:rPr lang="en-US" sz="3600" b="1" i="1" dirty="0">
                <a:solidFill>
                  <a:schemeClr val="bg1"/>
                </a:solidFill>
                <a:latin typeface="Calibri" pitchFamily="34" charset="0"/>
              </a:rPr>
              <a:t>The Ultimate Basketball League for Kids</a:t>
            </a:r>
            <a:r>
              <a:rPr lang="en-US" altLang="en-US" sz="3600" b="1" i="1" dirty="0">
                <a:solidFill>
                  <a:schemeClr val="bg1"/>
                </a:solidFill>
                <a:latin typeface="Calibri" pitchFamily="34" charset="0"/>
              </a:rPr>
              <a:t>”</a:t>
            </a:r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1828800" y="2514600"/>
            <a:ext cx="5715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900" b="1" i="1" dirty="0">
              <a:solidFill>
                <a:srgbClr val="006600"/>
              </a:solidFill>
              <a:latin typeface="Calibri" pitchFamily="34" charset="0"/>
            </a:endParaRPr>
          </a:p>
          <a:p>
            <a:pPr algn="ctr"/>
            <a:endParaRPr lang="en-US" sz="900" b="1" i="1" dirty="0">
              <a:solidFill>
                <a:srgbClr val="006600"/>
              </a:solidFill>
              <a:latin typeface="Calibri" pitchFamily="34" charset="0"/>
            </a:endParaRPr>
          </a:p>
          <a:p>
            <a:pPr algn="ctr"/>
            <a:endParaRPr lang="en-US" sz="800" b="1" i="1" dirty="0">
              <a:solidFill>
                <a:srgbClr val="006600"/>
              </a:solidFill>
              <a:latin typeface="Calibri" pitchFamily="34" charset="0"/>
            </a:endParaRPr>
          </a:p>
          <a:p>
            <a:pPr algn="ctr"/>
            <a:endParaRPr lang="en-US" sz="800" b="1" i="1" dirty="0">
              <a:solidFill>
                <a:srgbClr val="006600"/>
              </a:solidFill>
              <a:latin typeface="Calibri" pitchFamily="34" charset="0"/>
            </a:endParaRPr>
          </a:p>
        </p:txBody>
      </p:sp>
      <p:sp>
        <p:nvSpPr>
          <p:cNvPr id="2053" name="TextBox 7"/>
          <p:cNvSpPr txBox="1">
            <a:spLocks noChangeArrowheads="1"/>
          </p:cNvSpPr>
          <p:nvPr/>
        </p:nvSpPr>
        <p:spPr bwMode="auto">
          <a:xfrm>
            <a:off x="1828800" y="3657600"/>
            <a:ext cx="57150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1800" b="1" i="1" dirty="0">
              <a:latin typeface="Calibri" pitchFamily="34" charset="0"/>
            </a:endParaRPr>
          </a:p>
          <a:p>
            <a:pPr algn="ctr"/>
            <a:endParaRPr lang="en-US" sz="800" b="1" i="1" dirty="0">
              <a:latin typeface="Calibri" pitchFamily="34" charset="0"/>
            </a:endParaRPr>
          </a:p>
          <a:p>
            <a:pPr algn="ctr"/>
            <a:endParaRPr lang="en-US" sz="800" b="1" i="1" dirty="0">
              <a:latin typeface="Calibri" pitchFamily="34" charset="0"/>
            </a:endParaRPr>
          </a:p>
          <a:p>
            <a:pPr algn="ctr"/>
            <a:endParaRPr lang="en-US" sz="800" b="1" i="1" dirty="0">
              <a:latin typeface="Calibri" pitchFamily="34" charset="0"/>
            </a:endParaRPr>
          </a:p>
          <a:p>
            <a:pPr algn="ctr"/>
            <a:endParaRPr lang="en-US" sz="2000" b="1" i="1" dirty="0">
              <a:solidFill>
                <a:srgbClr val="006600"/>
              </a:solidFill>
              <a:latin typeface="Calibri" pitchFamily="34" charset="0"/>
            </a:endParaRPr>
          </a:p>
          <a:p>
            <a:pPr algn="ctr"/>
            <a:endParaRPr lang="en-US" sz="1800" b="1" i="1" dirty="0">
              <a:latin typeface="Calibri" pitchFamily="34" charset="0"/>
            </a:endParaRPr>
          </a:p>
          <a:p>
            <a:pPr algn="ctr"/>
            <a:endParaRPr lang="en-US" sz="1800" b="1" i="1" dirty="0">
              <a:solidFill>
                <a:srgbClr val="006600"/>
              </a:solidFill>
              <a:latin typeface="Calibri" pitchFamily="34" charset="0"/>
            </a:endParaRPr>
          </a:p>
        </p:txBody>
      </p:sp>
      <p:sp>
        <p:nvSpPr>
          <p:cNvPr id="2054" name="WordArt 2"/>
          <p:cNvSpPr>
            <a:spLocks noChangeArrowheads="1" noChangeShapeType="1" noTextEdit="1"/>
          </p:cNvSpPr>
          <p:nvPr/>
        </p:nvSpPr>
        <p:spPr bwMode="auto">
          <a:xfrm>
            <a:off x="3048000" y="838200"/>
            <a:ext cx="2362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FFCC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3897" t="21623" r="10705" b="21979"/>
          <a:stretch/>
        </p:blipFill>
        <p:spPr bwMode="auto">
          <a:xfrm>
            <a:off x="3733800" y="152400"/>
            <a:ext cx="2133600" cy="129540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9" name="Picture 2" descr="https://bsbproduction.s3.amazonaws.com/portals/9843/images/basketball_for_all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209800"/>
            <a:ext cx="3657600" cy="20574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4128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71600" y="5410200"/>
            <a:ext cx="7772400" cy="1447800"/>
          </a:xfrm>
          <a:prstGeom prst="rect">
            <a:avLst/>
          </a:prstGeom>
          <a:solidFill>
            <a:schemeClr val="tx1"/>
          </a:solidFill>
          <a:ln w="25400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  <a:latin typeface="Calibri" pitchFamily="34" charset="0"/>
              </a:rPr>
              <a:t>- City Tryouts -</a:t>
            </a:r>
            <a:endParaRPr lang="en-US" sz="40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384607">
            <a:off x="301637" y="5711836"/>
            <a:ext cx="777875" cy="777875"/>
          </a:xfrm>
          <a:prstGeom prst="rect">
            <a:avLst/>
          </a:prstGeom>
          <a:noFill/>
          <a:ln w="9525" algn="in">
            <a:solidFill>
              <a:srgbClr val="000000">
                <a:alpha val="0"/>
              </a:srgbClr>
            </a:solidFill>
            <a:miter lim="800000"/>
            <a:headEnd/>
            <a:tailEnd/>
          </a:ln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5410200"/>
          </a:xfrm>
          <a:prstGeom prst="rect">
            <a:avLst/>
          </a:prstGeom>
          <a:solidFill>
            <a:schemeClr val="tx1"/>
          </a:solidFill>
          <a:ln w="25400">
            <a:solidFill>
              <a:srgbClr val="FF99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6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8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8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8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r>
              <a:rPr lang="en-US" sz="1800" dirty="0">
                <a:solidFill>
                  <a:srgbClr val="FFC000"/>
                </a:solidFill>
                <a:latin typeface="Calibri" pitchFamily="34" charset="0"/>
              </a:rPr>
              <a:t>  </a:t>
            </a:r>
            <a:r>
              <a:rPr lang="en-US" sz="1800" b="1" i="1" dirty="0" smtClean="0">
                <a:solidFill>
                  <a:schemeClr val="bg1"/>
                </a:solidFill>
                <a:latin typeface="Calibri" pitchFamily="34" charset="0"/>
              </a:rPr>
              <a:t>Local </a:t>
            </a:r>
            <a:r>
              <a:rPr lang="en-US" b="1" i="1" dirty="0" smtClean="0">
                <a:solidFill>
                  <a:schemeClr val="bg1"/>
                </a:solidFill>
                <a:latin typeface="Calibri" pitchFamily="34" charset="0"/>
              </a:rPr>
              <a:t>cities within several states </a:t>
            </a:r>
            <a:r>
              <a:rPr lang="en-US" sz="1800" b="1" i="1" dirty="0" smtClean="0">
                <a:solidFill>
                  <a:schemeClr val="bg1"/>
                </a:solidFill>
                <a:latin typeface="Calibri" pitchFamily="34" charset="0"/>
              </a:rPr>
              <a:t>will conduct tryouts in each community to make up their </a:t>
            </a:r>
            <a:r>
              <a:rPr lang="en-US" b="1" i="1" dirty="0" smtClean="0">
                <a:solidFill>
                  <a:srgbClr val="FFC000"/>
                </a:solidFill>
                <a:latin typeface="Calibri" pitchFamily="34" charset="0"/>
              </a:rPr>
              <a:t>eight</a:t>
            </a:r>
            <a:r>
              <a:rPr lang="en-US" sz="1800" b="1" i="1" dirty="0" smtClean="0">
                <a:solidFill>
                  <a:srgbClr val="FFC000"/>
                </a:solidFill>
                <a:latin typeface="Calibri" pitchFamily="34" charset="0"/>
              </a:rPr>
              <a:t> (</a:t>
            </a:r>
            <a:r>
              <a:rPr lang="en-US" b="1" i="1" dirty="0" smtClean="0">
                <a:solidFill>
                  <a:srgbClr val="FFC000"/>
                </a:solidFill>
                <a:latin typeface="Calibri" pitchFamily="34" charset="0"/>
              </a:rPr>
              <a:t>8</a:t>
            </a:r>
            <a:r>
              <a:rPr lang="en-US" sz="1800" b="1" i="1" dirty="0" smtClean="0">
                <a:solidFill>
                  <a:srgbClr val="FFC000"/>
                </a:solidFill>
                <a:latin typeface="Calibri" pitchFamily="34" charset="0"/>
              </a:rPr>
              <a:t>) teams </a:t>
            </a:r>
            <a:r>
              <a:rPr lang="en-US" sz="1800" b="1" i="1" dirty="0" smtClean="0">
                <a:solidFill>
                  <a:schemeClr val="bg1"/>
                </a:solidFill>
                <a:latin typeface="Calibri" pitchFamily="34" charset="0"/>
              </a:rPr>
              <a:t>to represent their community. </a:t>
            </a:r>
            <a:r>
              <a:rPr lang="en-US" b="1" i="1" dirty="0" smtClean="0">
                <a:solidFill>
                  <a:schemeClr val="bg1"/>
                </a:solidFill>
                <a:latin typeface="Calibri" pitchFamily="34" charset="0"/>
              </a:rPr>
              <a:t>Boys and Girls with all type of skills set </a:t>
            </a:r>
          </a:p>
          <a:p>
            <a:pPr algn="ctr"/>
            <a:r>
              <a:rPr lang="en-US" b="1" i="1" dirty="0" smtClean="0">
                <a:solidFill>
                  <a:schemeClr val="bg1"/>
                </a:solidFill>
                <a:latin typeface="Calibri" pitchFamily="34" charset="0"/>
              </a:rPr>
              <a:t>can tryout for the teams. Kids will go through various drills and game situation and coaches will selected their teams! Each team will play a twenty - two (22) games schedule </a:t>
            </a:r>
          </a:p>
          <a:p>
            <a:pPr algn="ctr"/>
            <a:r>
              <a:rPr lang="en-US" b="1" i="1" dirty="0" smtClean="0">
                <a:solidFill>
                  <a:schemeClr val="bg1"/>
                </a:solidFill>
                <a:latin typeface="Calibri" pitchFamily="34" charset="0"/>
              </a:rPr>
              <a:t>during the travel ball season!</a:t>
            </a:r>
          </a:p>
          <a:p>
            <a:pPr algn="ctr"/>
            <a:endParaRPr lang="en-US" sz="400" b="1" i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400" b="1" i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400" b="1" i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400" b="1" i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US" b="1" i="1" dirty="0" smtClean="0">
                <a:solidFill>
                  <a:srgbClr val="FFC000"/>
                </a:solidFill>
                <a:latin typeface="Calibri" pitchFamily="34" charset="0"/>
              </a:rPr>
              <a:t>             * Welcome to the NYSA *</a:t>
            </a:r>
          </a:p>
          <a:p>
            <a:pPr algn="ctr"/>
            <a:endParaRPr lang="en-US" sz="1800" dirty="0">
              <a:solidFill>
                <a:srgbClr val="FFC000"/>
              </a:solidFill>
              <a:latin typeface="Calibri" pitchFamily="34" charset="0"/>
            </a:endParaRP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/>
          <a:srcRect l="3775" t="3099" r="3773" b="4449"/>
          <a:stretch>
            <a:fillRect/>
          </a:stretch>
        </p:blipFill>
        <p:spPr bwMode="auto">
          <a:xfrm>
            <a:off x="533400" y="152400"/>
            <a:ext cx="2286000" cy="2438400"/>
          </a:xfrm>
          <a:prstGeom prst="rect">
            <a:avLst/>
          </a:prstGeom>
          <a:noFill/>
          <a:ln w="9525" algn="in">
            <a:solidFill>
              <a:srgbClr val="000000">
                <a:alpha val="0"/>
              </a:srgbClr>
            </a:solidFill>
            <a:miter lim="800000"/>
            <a:headEnd/>
            <a:tailEnd/>
          </a:ln>
          <a:effectLst/>
        </p:spPr>
      </p:pic>
      <p:pic>
        <p:nvPicPr>
          <p:cNvPr id="21506" name="Picture 2" descr="youth-gir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228600"/>
            <a:ext cx="1828800" cy="2444236"/>
          </a:xfrm>
          <a:prstGeom prst="rect">
            <a:avLst/>
          </a:prstGeom>
          <a:noFill/>
          <a:ln w="9525" algn="in">
            <a:solidFill>
              <a:srgbClr val="000000">
                <a:alpha val="0"/>
              </a:srgbClr>
            </a:solidFill>
            <a:miter lim="800000"/>
            <a:headEnd/>
            <a:tailEnd/>
          </a:ln>
          <a:effectLst/>
        </p:spPr>
      </p:pic>
      <p:pic>
        <p:nvPicPr>
          <p:cNvPr id="21508" name="Picture 4" descr="Men's Basketball Game at Ohio State Rescheduled for Wednesday, Jan. 27 -  Penn State University Athletic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381000"/>
            <a:ext cx="3493912" cy="196532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71600" y="5410200"/>
            <a:ext cx="7772400" cy="1447800"/>
          </a:xfrm>
          <a:prstGeom prst="rect">
            <a:avLst/>
          </a:prstGeom>
          <a:solidFill>
            <a:schemeClr val="tx1"/>
          </a:solidFill>
          <a:ln w="25400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  <a:latin typeface="Calibri" pitchFamily="34" charset="0"/>
              </a:rPr>
              <a:t>- Cheerleading Teams -</a:t>
            </a:r>
            <a:endParaRPr lang="en-US" sz="40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384607">
            <a:off x="301637" y="5711836"/>
            <a:ext cx="777875" cy="777875"/>
          </a:xfrm>
          <a:prstGeom prst="rect">
            <a:avLst/>
          </a:prstGeom>
          <a:noFill/>
          <a:ln w="9525" algn="in">
            <a:solidFill>
              <a:srgbClr val="000000">
                <a:alpha val="0"/>
              </a:srgbClr>
            </a:solidFill>
            <a:miter lim="800000"/>
            <a:headEnd/>
            <a:tailEnd/>
          </a:ln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5410200"/>
          </a:xfrm>
          <a:prstGeom prst="rect">
            <a:avLst/>
          </a:prstGeom>
          <a:solidFill>
            <a:schemeClr val="tx1"/>
          </a:solidFill>
          <a:ln w="25400">
            <a:solidFill>
              <a:srgbClr val="FF99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6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8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8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8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r>
              <a:rPr lang="en-US" sz="1800" dirty="0">
                <a:solidFill>
                  <a:srgbClr val="FFC000"/>
                </a:solidFill>
                <a:latin typeface="Calibri" pitchFamily="34" charset="0"/>
              </a:rPr>
              <a:t>  </a:t>
            </a:r>
            <a:r>
              <a:rPr lang="en-US" sz="1800" b="1" i="1" dirty="0" smtClean="0">
                <a:solidFill>
                  <a:schemeClr val="bg1"/>
                </a:solidFill>
                <a:latin typeface="Calibri" pitchFamily="34" charset="0"/>
              </a:rPr>
              <a:t>Cities will also conduct cheerleading tryouts in each city to make up their </a:t>
            </a:r>
            <a:r>
              <a:rPr lang="en-US" b="1" i="1" dirty="0" smtClean="0">
                <a:solidFill>
                  <a:srgbClr val="FFC000"/>
                </a:solidFill>
                <a:latin typeface="Calibri" pitchFamily="34" charset="0"/>
              </a:rPr>
              <a:t>eight</a:t>
            </a:r>
            <a:r>
              <a:rPr lang="en-US" sz="1800" b="1" i="1" dirty="0" smtClean="0">
                <a:solidFill>
                  <a:srgbClr val="FFC000"/>
                </a:solidFill>
                <a:latin typeface="Calibri" pitchFamily="34" charset="0"/>
              </a:rPr>
              <a:t> (</a:t>
            </a:r>
            <a:r>
              <a:rPr lang="en-US" b="1" i="1" dirty="0" smtClean="0">
                <a:solidFill>
                  <a:srgbClr val="FFC000"/>
                </a:solidFill>
                <a:latin typeface="Calibri" pitchFamily="34" charset="0"/>
              </a:rPr>
              <a:t>8</a:t>
            </a:r>
            <a:r>
              <a:rPr lang="en-US" sz="1800" b="1" i="1" dirty="0" smtClean="0">
                <a:solidFill>
                  <a:srgbClr val="FFC000"/>
                </a:solidFill>
                <a:latin typeface="Calibri" pitchFamily="34" charset="0"/>
              </a:rPr>
              <a:t>) teams </a:t>
            </a:r>
            <a:r>
              <a:rPr lang="en-US" sz="1800" b="1" i="1" dirty="0" smtClean="0">
                <a:solidFill>
                  <a:schemeClr val="bg1"/>
                </a:solidFill>
                <a:latin typeface="Calibri" pitchFamily="34" charset="0"/>
              </a:rPr>
              <a:t>to represent their community. </a:t>
            </a:r>
            <a:r>
              <a:rPr lang="en-US" b="1" i="1" dirty="0" smtClean="0">
                <a:solidFill>
                  <a:schemeClr val="bg1"/>
                </a:solidFill>
                <a:latin typeface="Calibri" pitchFamily="34" charset="0"/>
              </a:rPr>
              <a:t>Girls with any skills level can tryout for the teams. Cheerleaders will travel to all away games and will also travel to all playoff games with their respective winning teams! </a:t>
            </a:r>
          </a:p>
          <a:p>
            <a:pPr algn="ctr"/>
            <a:endParaRPr lang="en-US" b="1" i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US" b="1" i="1" dirty="0" smtClean="0">
                <a:solidFill>
                  <a:srgbClr val="FFC000"/>
                </a:solidFill>
                <a:latin typeface="Calibri" pitchFamily="34" charset="0"/>
              </a:rPr>
              <a:t>             * Welcome to the NYSA *</a:t>
            </a:r>
          </a:p>
          <a:p>
            <a:pPr algn="ctr"/>
            <a:endParaRPr lang="en-US" sz="1800" dirty="0">
              <a:solidFill>
                <a:srgbClr val="FFC000"/>
              </a:solidFill>
              <a:latin typeface="Calibri" pitchFamily="34" charset="0"/>
            </a:endParaRPr>
          </a:p>
        </p:txBody>
      </p:sp>
      <p:pic>
        <p:nvPicPr>
          <p:cNvPr id="2052" name="Picture 4" descr="Cheerleading 101: What's the right fit for your child?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304800"/>
            <a:ext cx="4724400" cy="267716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71600" y="5410200"/>
            <a:ext cx="7772400" cy="1447800"/>
          </a:xfrm>
          <a:prstGeom prst="rect">
            <a:avLst/>
          </a:prstGeom>
          <a:solidFill>
            <a:schemeClr val="tx1"/>
          </a:solidFill>
          <a:ln w="25400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i="1" dirty="0" smtClean="0">
                <a:solidFill>
                  <a:schemeClr val="bg1"/>
                </a:solidFill>
                <a:latin typeface="Calibri" pitchFamily="34" charset="0"/>
              </a:rPr>
              <a:t>- Cheerleading National Championship </a:t>
            </a:r>
            <a:r>
              <a:rPr lang="en-US" sz="4000" b="1" i="1" dirty="0" smtClean="0">
                <a:solidFill>
                  <a:schemeClr val="bg1"/>
                </a:solidFill>
                <a:latin typeface="Calibri" pitchFamily="34" charset="0"/>
              </a:rPr>
              <a:t>-</a:t>
            </a:r>
            <a:endParaRPr lang="en-US" sz="40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384607">
            <a:off x="301637" y="5711836"/>
            <a:ext cx="777875" cy="777875"/>
          </a:xfrm>
          <a:prstGeom prst="rect">
            <a:avLst/>
          </a:prstGeom>
          <a:noFill/>
          <a:ln w="9525" algn="in">
            <a:solidFill>
              <a:srgbClr val="000000">
                <a:alpha val="0"/>
              </a:srgbClr>
            </a:solidFill>
            <a:miter lim="800000"/>
            <a:headEnd/>
            <a:tailEnd/>
          </a:ln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5410200"/>
          </a:xfrm>
          <a:prstGeom prst="rect">
            <a:avLst/>
          </a:prstGeom>
          <a:solidFill>
            <a:schemeClr val="tx1"/>
          </a:solidFill>
          <a:ln w="25400">
            <a:solidFill>
              <a:srgbClr val="FF99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6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8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8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8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r>
              <a:rPr lang="en-US" sz="1800" dirty="0">
                <a:solidFill>
                  <a:srgbClr val="FFC000"/>
                </a:solidFill>
                <a:latin typeface="Calibri" pitchFamily="34" charset="0"/>
              </a:rPr>
              <a:t>  </a:t>
            </a:r>
            <a:r>
              <a:rPr lang="en-US" sz="1800" b="1" i="1" dirty="0" smtClean="0">
                <a:solidFill>
                  <a:schemeClr val="bg1"/>
                </a:solidFill>
                <a:latin typeface="Calibri" pitchFamily="34" charset="0"/>
              </a:rPr>
              <a:t>NYSA hold a season ending </a:t>
            </a:r>
            <a:r>
              <a:rPr lang="en-US" sz="1800" b="1" i="1" dirty="0" smtClean="0">
                <a:solidFill>
                  <a:srgbClr val="FFC000"/>
                </a:solidFill>
                <a:latin typeface="Calibri" pitchFamily="34" charset="0"/>
              </a:rPr>
              <a:t>Cheerleading National Championship </a:t>
            </a:r>
            <a:r>
              <a:rPr lang="en-US" sz="1800" b="1" i="1" dirty="0" smtClean="0">
                <a:solidFill>
                  <a:schemeClr val="bg1"/>
                </a:solidFill>
                <a:latin typeface="Calibri" pitchFamily="34" charset="0"/>
              </a:rPr>
              <a:t>event to honor the best </a:t>
            </a:r>
            <a:r>
              <a:rPr lang="en-US" b="1" i="1" dirty="0" smtClean="0">
                <a:solidFill>
                  <a:schemeClr val="bg1"/>
                </a:solidFill>
                <a:latin typeface="Calibri" pitchFamily="34" charset="0"/>
              </a:rPr>
              <a:t>o</a:t>
            </a:r>
            <a:r>
              <a:rPr lang="en-US" sz="1800" b="1" i="1" dirty="0" smtClean="0">
                <a:solidFill>
                  <a:schemeClr val="bg1"/>
                </a:solidFill>
                <a:latin typeface="Calibri" pitchFamily="34" charset="0"/>
              </a:rPr>
              <a:t>f the best! Each </a:t>
            </a:r>
            <a:r>
              <a:rPr lang="en-US" b="1" i="1" dirty="0" smtClean="0">
                <a:solidFill>
                  <a:schemeClr val="bg1"/>
                </a:solidFill>
                <a:latin typeface="Calibri" pitchFamily="34" charset="0"/>
              </a:rPr>
              <a:t>age group</a:t>
            </a:r>
            <a:r>
              <a:rPr lang="en-US" sz="1800" b="1" i="1" dirty="0" smtClean="0">
                <a:solidFill>
                  <a:schemeClr val="bg1"/>
                </a:solidFill>
                <a:latin typeface="Calibri" pitchFamily="34" charset="0"/>
              </a:rPr>
              <a:t> will be represented and all of our cheerleading teams will be invite to the event. Cheer and dance routines will be on display at the venue TBA</a:t>
            </a:r>
            <a:endParaRPr lang="en-US" b="1" i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b="1" i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US" b="1" i="1" dirty="0" smtClean="0">
                <a:solidFill>
                  <a:srgbClr val="FFC000"/>
                </a:solidFill>
                <a:latin typeface="Calibri" pitchFamily="34" charset="0"/>
              </a:rPr>
              <a:t>             * Welcome to the NYSA *</a:t>
            </a:r>
          </a:p>
          <a:p>
            <a:pPr algn="ctr"/>
            <a:endParaRPr lang="en-US" sz="1800" dirty="0">
              <a:solidFill>
                <a:srgbClr val="FFC000"/>
              </a:solidFill>
              <a:latin typeface="Calibri" pitchFamily="34" charset="0"/>
            </a:endParaRPr>
          </a:p>
        </p:txBody>
      </p:sp>
      <p:pic>
        <p:nvPicPr>
          <p:cNvPr id="9" name="Picture 8" descr="GHV Jr. High Boys Basketball Cheerleadi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28600"/>
            <a:ext cx="3276600" cy="28194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0" y="0"/>
            <a:ext cx="9144000" cy="5334000"/>
          </a:xfrm>
          <a:prstGeom prst="rect">
            <a:avLst/>
          </a:prstGeom>
          <a:solidFill>
            <a:srgbClr val="002060"/>
          </a:solidFill>
          <a:ln w="25400" algn="ctr">
            <a:solidFill>
              <a:srgbClr val="FF99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en-US" sz="2000" b="1" i="1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1752600" y="5334000"/>
            <a:ext cx="7391400" cy="1524000"/>
          </a:xfrm>
          <a:prstGeom prst="rect">
            <a:avLst/>
          </a:prstGeom>
          <a:solidFill>
            <a:srgbClr val="0D0D0D"/>
          </a:solidFill>
          <a:ln w="25400" algn="ctr">
            <a:solidFill>
              <a:srgbClr val="FF99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Char char="-"/>
            </a:pPr>
            <a:r>
              <a:rPr lang="en-US" sz="3300" b="1" i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300" b="1" i="1" dirty="0" smtClean="0">
                <a:solidFill>
                  <a:schemeClr val="bg1"/>
                </a:solidFill>
                <a:latin typeface="Calibri" pitchFamily="34" charset="0"/>
              </a:rPr>
              <a:t>City </a:t>
            </a:r>
            <a:r>
              <a:rPr lang="en-US" sz="3300" b="1" i="1" dirty="0">
                <a:solidFill>
                  <a:schemeClr val="bg1"/>
                </a:solidFill>
                <a:latin typeface="Calibri" pitchFamily="34" charset="0"/>
              </a:rPr>
              <a:t>Teams’ Makeup  -</a:t>
            </a:r>
          </a:p>
          <a:p>
            <a:pPr algn="ctr"/>
            <a:endParaRPr lang="en-US" sz="8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US" sz="3300" b="1" i="1" dirty="0" smtClean="0">
                <a:solidFill>
                  <a:srgbClr val="FFC000"/>
                </a:solidFill>
                <a:latin typeface="Calibri" pitchFamily="34" charset="0"/>
              </a:rPr>
              <a:t>160 </a:t>
            </a:r>
            <a:r>
              <a:rPr lang="en-US" sz="3300" b="1" i="1" dirty="0">
                <a:solidFill>
                  <a:srgbClr val="FFC000"/>
                </a:solidFill>
                <a:latin typeface="Calibri" pitchFamily="34" charset="0"/>
              </a:rPr>
              <a:t>Kids / </a:t>
            </a:r>
            <a:r>
              <a:rPr lang="en-US" sz="3300" b="1" i="1" dirty="0" smtClean="0">
                <a:solidFill>
                  <a:srgbClr val="FFC000"/>
                </a:solidFill>
                <a:latin typeface="Calibri" pitchFamily="34" charset="0"/>
              </a:rPr>
              <a:t>16 </a:t>
            </a:r>
            <a:r>
              <a:rPr lang="en-US" sz="3300" b="1" i="1" dirty="0">
                <a:solidFill>
                  <a:srgbClr val="FFC000"/>
                </a:solidFill>
                <a:latin typeface="Calibri" pitchFamily="34" charset="0"/>
              </a:rPr>
              <a:t>Teams </a:t>
            </a: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0" y="2209800"/>
            <a:ext cx="2819400" cy="4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Program </a:t>
            </a:r>
            <a:r>
              <a:rPr lang="en-US" b="1" dirty="0">
                <a:solidFill>
                  <a:schemeClr val="bg1"/>
                </a:solidFill>
                <a:latin typeface="Calibri" pitchFamily="34" charset="0"/>
              </a:rPr>
              <a:t>- Boys Teams</a:t>
            </a:r>
          </a:p>
          <a:p>
            <a:pPr algn="ctr"/>
            <a:endParaRPr lang="en-US" sz="400" dirty="0">
              <a:solidFill>
                <a:srgbClr val="FFCC00"/>
              </a:solidFill>
              <a:latin typeface="Calibri" pitchFamily="34" charset="0"/>
            </a:endParaRPr>
          </a:p>
          <a:p>
            <a:pPr algn="ctr"/>
            <a:r>
              <a:rPr lang="en-US" b="1" dirty="0" smtClean="0">
                <a:solidFill>
                  <a:srgbClr val="FFCC00"/>
                </a:solidFill>
                <a:latin typeface="Calibri" pitchFamily="34" charset="0"/>
              </a:rPr>
              <a:t>16 under </a:t>
            </a:r>
            <a:r>
              <a:rPr lang="en-US" b="1" dirty="0">
                <a:solidFill>
                  <a:srgbClr val="FFCC00"/>
                </a:solidFill>
                <a:latin typeface="Calibri" pitchFamily="34" charset="0"/>
              </a:rPr>
              <a:t>– </a:t>
            </a:r>
            <a:r>
              <a:rPr lang="en-US" b="1" dirty="0" smtClean="0">
                <a:solidFill>
                  <a:srgbClr val="FFCC00"/>
                </a:solidFill>
                <a:latin typeface="Calibri" pitchFamily="34" charset="0"/>
              </a:rPr>
              <a:t>10 </a:t>
            </a:r>
            <a:r>
              <a:rPr lang="en-US" b="1" dirty="0">
                <a:solidFill>
                  <a:srgbClr val="FFCC00"/>
                </a:solidFill>
                <a:latin typeface="Calibri" pitchFamily="34" charset="0"/>
              </a:rPr>
              <a:t>players</a:t>
            </a:r>
          </a:p>
          <a:p>
            <a:pPr algn="ctr"/>
            <a:r>
              <a:rPr lang="en-US" b="1" dirty="0" smtClean="0">
                <a:solidFill>
                  <a:srgbClr val="FFCC00"/>
                </a:solidFill>
                <a:latin typeface="Calibri" pitchFamily="34" charset="0"/>
              </a:rPr>
              <a:t>15 under </a:t>
            </a:r>
            <a:r>
              <a:rPr lang="en-US" b="1" dirty="0">
                <a:solidFill>
                  <a:srgbClr val="FFCC00"/>
                </a:solidFill>
                <a:latin typeface="Calibri" pitchFamily="34" charset="0"/>
              </a:rPr>
              <a:t>– </a:t>
            </a:r>
            <a:r>
              <a:rPr lang="en-US" b="1" dirty="0" smtClean="0">
                <a:solidFill>
                  <a:srgbClr val="FFCC00"/>
                </a:solidFill>
                <a:latin typeface="Calibri" pitchFamily="34" charset="0"/>
              </a:rPr>
              <a:t>10 </a:t>
            </a:r>
            <a:r>
              <a:rPr lang="en-US" b="1" dirty="0">
                <a:solidFill>
                  <a:srgbClr val="FFCC00"/>
                </a:solidFill>
                <a:latin typeface="Calibri" pitchFamily="34" charset="0"/>
              </a:rPr>
              <a:t>players</a:t>
            </a:r>
          </a:p>
          <a:p>
            <a:pPr algn="ctr"/>
            <a:r>
              <a:rPr lang="en-US" b="1" dirty="0" smtClean="0">
                <a:solidFill>
                  <a:srgbClr val="FFCC00"/>
                </a:solidFill>
                <a:latin typeface="Calibri" pitchFamily="34" charset="0"/>
              </a:rPr>
              <a:t>14 under </a:t>
            </a:r>
            <a:r>
              <a:rPr lang="en-US" b="1" dirty="0">
                <a:solidFill>
                  <a:srgbClr val="FFCC00"/>
                </a:solidFill>
                <a:latin typeface="Calibri" pitchFamily="34" charset="0"/>
              </a:rPr>
              <a:t>– </a:t>
            </a:r>
            <a:r>
              <a:rPr lang="en-US" b="1" dirty="0" smtClean="0">
                <a:solidFill>
                  <a:srgbClr val="FFCC00"/>
                </a:solidFill>
                <a:latin typeface="Calibri" pitchFamily="34" charset="0"/>
              </a:rPr>
              <a:t>10 players</a:t>
            </a:r>
          </a:p>
          <a:p>
            <a:pPr algn="ctr"/>
            <a:r>
              <a:rPr lang="en-US" b="1" dirty="0" smtClean="0">
                <a:solidFill>
                  <a:srgbClr val="FFCC00"/>
                </a:solidFill>
                <a:latin typeface="Calibri" pitchFamily="34" charset="0"/>
              </a:rPr>
              <a:t>13 under – 10 players</a:t>
            </a:r>
          </a:p>
          <a:p>
            <a:pPr algn="ctr"/>
            <a:r>
              <a:rPr lang="en-US" b="1" dirty="0" smtClean="0">
                <a:solidFill>
                  <a:srgbClr val="FFCC00"/>
                </a:solidFill>
                <a:latin typeface="Calibri" pitchFamily="34" charset="0"/>
              </a:rPr>
              <a:t>12 under – 10 players</a:t>
            </a:r>
          </a:p>
          <a:p>
            <a:pPr algn="ctr"/>
            <a:r>
              <a:rPr lang="en-US" b="1" dirty="0" smtClean="0">
                <a:solidFill>
                  <a:srgbClr val="FFCC00"/>
                </a:solidFill>
                <a:latin typeface="Calibri" pitchFamily="34" charset="0"/>
              </a:rPr>
              <a:t>11 under – 10 players</a:t>
            </a:r>
          </a:p>
          <a:p>
            <a:pPr algn="ctr"/>
            <a:r>
              <a:rPr lang="en-US" b="1" dirty="0" smtClean="0">
                <a:solidFill>
                  <a:srgbClr val="FFCC00"/>
                </a:solidFill>
                <a:latin typeface="Calibri" pitchFamily="34" charset="0"/>
              </a:rPr>
              <a:t>10 under – 10 players</a:t>
            </a:r>
          </a:p>
          <a:p>
            <a:pPr algn="ctr"/>
            <a:r>
              <a:rPr lang="en-US" b="1" dirty="0" smtClean="0">
                <a:solidFill>
                  <a:srgbClr val="FFCC00"/>
                </a:solidFill>
                <a:latin typeface="Calibri" pitchFamily="34" charset="0"/>
              </a:rPr>
              <a:t>9 under – 10 players</a:t>
            </a:r>
          </a:p>
          <a:p>
            <a:pPr algn="ctr"/>
            <a:endParaRPr lang="en-US" sz="400" b="1" dirty="0" smtClean="0">
              <a:solidFill>
                <a:srgbClr val="FFCC00"/>
              </a:solidFill>
              <a:latin typeface="Calibri" pitchFamily="34" charset="0"/>
            </a:endParaRPr>
          </a:p>
          <a:p>
            <a:pPr algn="ctr"/>
            <a:r>
              <a:rPr lang="en-US" b="1" i="1" dirty="0" smtClean="0">
                <a:solidFill>
                  <a:schemeClr val="bg1"/>
                </a:solidFill>
                <a:latin typeface="Calibri" pitchFamily="34" charset="0"/>
              </a:rPr>
              <a:t>(8) – Boys Teams</a:t>
            </a:r>
          </a:p>
          <a:p>
            <a:pPr algn="ctr"/>
            <a:endParaRPr lang="en-US" b="1" i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b="1" i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b="1" dirty="0" smtClean="0">
              <a:solidFill>
                <a:srgbClr val="FFCC00"/>
              </a:solidFill>
              <a:latin typeface="Calibri" pitchFamily="34" charset="0"/>
            </a:endParaRPr>
          </a:p>
          <a:p>
            <a:pPr algn="ctr"/>
            <a:endParaRPr lang="en-US" b="1" dirty="0">
              <a:solidFill>
                <a:srgbClr val="FFCC00"/>
              </a:solidFill>
              <a:latin typeface="Calibri" pitchFamily="34" charset="0"/>
            </a:endParaRPr>
          </a:p>
          <a:p>
            <a:pPr algn="ctr"/>
            <a:endParaRPr lang="en-US" sz="400" b="1" dirty="0">
              <a:solidFill>
                <a:srgbClr val="FFCC00"/>
              </a:solidFill>
              <a:latin typeface="Calibri" pitchFamily="34" charset="0"/>
            </a:endParaRPr>
          </a:p>
          <a:p>
            <a:pPr algn="ctr"/>
            <a:endParaRPr lang="en-US" sz="400" b="1" dirty="0">
              <a:solidFill>
                <a:srgbClr val="FFCC00"/>
              </a:solidFill>
              <a:latin typeface="Calibri" pitchFamily="34" charset="0"/>
            </a:endParaRPr>
          </a:p>
          <a:p>
            <a:pPr algn="ctr"/>
            <a:endParaRPr lang="en-US" sz="7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rgbClr val="FFCC00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rgbClr val="FFCC00"/>
              </a:solidFill>
              <a:latin typeface="Calibri" pitchFamily="34" charset="0"/>
            </a:endParaRPr>
          </a:p>
        </p:txBody>
      </p:sp>
      <p:pic>
        <p:nvPicPr>
          <p:cNvPr id="2253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384607">
            <a:off x="377825" y="5711825"/>
            <a:ext cx="777875" cy="777875"/>
          </a:xfrm>
          <a:prstGeom prst="rect">
            <a:avLst/>
          </a:prstGeom>
          <a:noFill/>
          <a:ln w="9525" algn="in">
            <a:solidFill>
              <a:srgbClr val="000000">
                <a:alpha val="0"/>
              </a:srgbClr>
            </a:solidFill>
            <a:miter lim="800000"/>
            <a:headEnd/>
            <a:tailEnd/>
          </a:ln>
        </p:spPr>
      </p:pic>
      <p:pic>
        <p:nvPicPr>
          <p:cNvPr id="22534" name="Picture 8" descr="Top boys basketball players and teams to watch in central Ohi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52400"/>
            <a:ext cx="1664208" cy="19812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22536" name="Rectangle 3"/>
          <p:cNvSpPr>
            <a:spLocks noChangeArrowheads="1"/>
          </p:cNvSpPr>
          <p:nvPr/>
        </p:nvSpPr>
        <p:spPr bwMode="auto">
          <a:xfrm>
            <a:off x="6477000" y="2209800"/>
            <a:ext cx="2819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endParaRPr lang="en-US" b="1" i="1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rgbClr val="FFCC00"/>
              </a:solidFill>
              <a:latin typeface="Calibri" pitchFamily="34" charset="0"/>
            </a:endParaRPr>
          </a:p>
          <a:p>
            <a:pPr algn="ctr"/>
            <a:r>
              <a:rPr lang="en-US" dirty="0">
                <a:solidFill>
                  <a:srgbClr val="FFCC00"/>
                </a:solidFill>
                <a:latin typeface="Calibri" pitchFamily="34" charset="0"/>
              </a:rPr>
              <a:t>  </a:t>
            </a:r>
          </a:p>
          <a:p>
            <a:pPr algn="ctr"/>
            <a:endParaRPr lang="en-US" dirty="0">
              <a:solidFill>
                <a:srgbClr val="FFCC00"/>
              </a:solidFill>
              <a:latin typeface="Calibri" pitchFamily="34" charset="0"/>
            </a:endParaRPr>
          </a:p>
        </p:txBody>
      </p:sp>
      <p:sp>
        <p:nvSpPr>
          <p:cNvPr id="22537" name="Rectangle 3"/>
          <p:cNvSpPr>
            <a:spLocks noChangeArrowheads="1"/>
          </p:cNvSpPr>
          <p:nvPr/>
        </p:nvSpPr>
        <p:spPr bwMode="auto">
          <a:xfrm>
            <a:off x="5791200" y="2209800"/>
            <a:ext cx="3733800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itchFamily="34" charset="0"/>
              </a:rPr>
              <a:t>Program - Cheer 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Teams</a:t>
            </a:r>
          </a:p>
          <a:p>
            <a:pPr algn="ctr"/>
            <a:endParaRPr lang="en-US" sz="2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2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2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US" b="1" dirty="0" smtClean="0">
                <a:solidFill>
                  <a:srgbClr val="FFCC00"/>
                </a:solidFill>
                <a:latin typeface="Calibri" pitchFamily="34" charset="0"/>
              </a:rPr>
              <a:t>16 under – 10 players</a:t>
            </a:r>
          </a:p>
          <a:p>
            <a:pPr algn="ctr"/>
            <a:r>
              <a:rPr lang="en-US" b="1" dirty="0" smtClean="0">
                <a:solidFill>
                  <a:srgbClr val="FFCC00"/>
                </a:solidFill>
                <a:latin typeface="Calibri" pitchFamily="34" charset="0"/>
              </a:rPr>
              <a:t>15 under – 10 players</a:t>
            </a:r>
          </a:p>
          <a:p>
            <a:pPr algn="ctr"/>
            <a:r>
              <a:rPr lang="en-US" b="1" dirty="0" smtClean="0">
                <a:solidFill>
                  <a:srgbClr val="FFCC00"/>
                </a:solidFill>
                <a:latin typeface="Calibri" pitchFamily="34" charset="0"/>
              </a:rPr>
              <a:t>14 under – 10 players</a:t>
            </a:r>
          </a:p>
          <a:p>
            <a:pPr algn="ctr"/>
            <a:r>
              <a:rPr lang="en-US" b="1" dirty="0" smtClean="0">
                <a:solidFill>
                  <a:srgbClr val="FFCC00"/>
                </a:solidFill>
                <a:latin typeface="Calibri" pitchFamily="34" charset="0"/>
              </a:rPr>
              <a:t>13 under – 10 players</a:t>
            </a:r>
          </a:p>
          <a:p>
            <a:pPr algn="ctr"/>
            <a:r>
              <a:rPr lang="en-US" b="1" dirty="0" smtClean="0">
                <a:solidFill>
                  <a:srgbClr val="FFCC00"/>
                </a:solidFill>
                <a:latin typeface="Calibri" pitchFamily="34" charset="0"/>
              </a:rPr>
              <a:t>12 under – 10 players</a:t>
            </a:r>
          </a:p>
          <a:p>
            <a:pPr algn="ctr"/>
            <a:r>
              <a:rPr lang="en-US" b="1" dirty="0" smtClean="0">
                <a:solidFill>
                  <a:srgbClr val="FFCC00"/>
                </a:solidFill>
                <a:latin typeface="Calibri" pitchFamily="34" charset="0"/>
              </a:rPr>
              <a:t>11 under – 10 players</a:t>
            </a:r>
          </a:p>
          <a:p>
            <a:pPr algn="ctr"/>
            <a:r>
              <a:rPr lang="en-US" b="1" dirty="0" smtClean="0">
                <a:solidFill>
                  <a:srgbClr val="FFCC00"/>
                </a:solidFill>
                <a:latin typeface="Calibri" pitchFamily="34" charset="0"/>
              </a:rPr>
              <a:t>10 under – 10 players</a:t>
            </a:r>
          </a:p>
          <a:p>
            <a:pPr algn="ctr"/>
            <a:r>
              <a:rPr lang="en-US" b="1" dirty="0" smtClean="0">
                <a:solidFill>
                  <a:srgbClr val="FFCC00"/>
                </a:solidFill>
                <a:latin typeface="Calibri" pitchFamily="34" charset="0"/>
              </a:rPr>
              <a:t>9 under – 10 players</a:t>
            </a:r>
          </a:p>
          <a:p>
            <a:pPr algn="ctr"/>
            <a:endParaRPr lang="en-US" sz="400" b="1" dirty="0" smtClean="0">
              <a:solidFill>
                <a:srgbClr val="FFCC00"/>
              </a:solidFill>
              <a:latin typeface="Calibri" pitchFamily="34" charset="0"/>
            </a:endParaRPr>
          </a:p>
          <a:p>
            <a:pPr algn="ctr"/>
            <a:r>
              <a:rPr lang="en-US" b="1" i="1" dirty="0" smtClean="0">
                <a:solidFill>
                  <a:schemeClr val="bg1"/>
                </a:solidFill>
                <a:latin typeface="Calibri" pitchFamily="34" charset="0"/>
              </a:rPr>
              <a:t>(8) – Cheerleading  Teams</a:t>
            </a:r>
            <a:endParaRPr lang="en-US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400" b="1" dirty="0">
              <a:solidFill>
                <a:srgbClr val="FFCC00"/>
              </a:solidFill>
              <a:latin typeface="Calibri" pitchFamily="34" charset="0"/>
            </a:endParaRPr>
          </a:p>
          <a:p>
            <a:pPr algn="ctr"/>
            <a:endParaRPr lang="en-US" sz="400" b="1" dirty="0">
              <a:solidFill>
                <a:srgbClr val="FFCC00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rgbClr val="FFCC00"/>
              </a:solidFill>
              <a:latin typeface="Calibri" pitchFamily="34" charset="0"/>
            </a:endParaRPr>
          </a:p>
          <a:p>
            <a:pPr algn="ctr"/>
            <a:r>
              <a:rPr lang="en-US" dirty="0">
                <a:solidFill>
                  <a:srgbClr val="FFCC00"/>
                </a:solidFill>
                <a:latin typeface="Calibri" pitchFamily="34" charset="0"/>
              </a:rPr>
              <a:t>  </a:t>
            </a:r>
          </a:p>
          <a:p>
            <a:pPr algn="ctr"/>
            <a:endParaRPr lang="en-US" dirty="0">
              <a:solidFill>
                <a:srgbClr val="FFCC00"/>
              </a:solidFill>
              <a:latin typeface="Calibri" pitchFamily="34" charset="0"/>
            </a:endParaRPr>
          </a:p>
        </p:txBody>
      </p:sp>
      <p:pic>
        <p:nvPicPr>
          <p:cNvPr id="22538" name="Picture 12" descr="Memories of a Lifetime&quot;Ramsey Junior High Cheerleaders 2015-2016 | fort  smith arkansas photographer | Cheer outfits, Cheerleading outfits, Cheer  photograph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152400"/>
            <a:ext cx="1600200" cy="19050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7170" name="Picture 2" descr="Basketball - Mason Recreation"/>
          <p:cNvPicPr>
            <a:picLocks noChangeAspect="1" noChangeArrowheads="1"/>
          </p:cNvPicPr>
          <p:nvPr/>
        </p:nvPicPr>
        <p:blipFill>
          <a:blip r:embed="rId6"/>
          <a:srcRect l="31120" b="10844"/>
          <a:stretch>
            <a:fillRect/>
          </a:stretch>
        </p:blipFill>
        <p:spPr bwMode="auto">
          <a:xfrm>
            <a:off x="2895600" y="1371600"/>
            <a:ext cx="3180232" cy="27432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</p:cSld>
  <p:clrMapOvr>
    <a:masterClrMapping/>
  </p:clrMapOvr>
  <p:transition advTm="18438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334000"/>
          </a:xfrm>
          <a:prstGeom prst="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 b="1" i="1" dirty="0">
              <a:solidFill>
                <a:schemeClr val="bg1"/>
              </a:solidFill>
              <a:ea typeface="ＭＳ Ｐゴシック" pitchFamily="34" charset="-128"/>
              <a:cs typeface="Arial" pitchFamily="34" charset="0"/>
            </a:endParaRPr>
          </a:p>
          <a:p>
            <a:pPr algn="ctr" eaLnBrk="0" hangingPunct="0">
              <a:defRPr/>
            </a:pPr>
            <a:endParaRPr lang="en-US" sz="1800" b="1" i="1" dirty="0">
              <a:solidFill>
                <a:schemeClr val="bg1"/>
              </a:solidFill>
              <a:ea typeface="ＭＳ Ｐゴシック" pitchFamily="34" charset="-128"/>
              <a:cs typeface="Arial" pitchFamily="34" charset="0"/>
            </a:endParaRPr>
          </a:p>
          <a:p>
            <a:pPr algn="ctr" eaLnBrk="0" hangingPunct="0">
              <a:defRPr/>
            </a:pPr>
            <a:endParaRPr lang="en-US" sz="1800" b="1" i="1" dirty="0">
              <a:solidFill>
                <a:schemeClr val="bg1"/>
              </a:solidFill>
              <a:ea typeface="ＭＳ Ｐゴシック" pitchFamily="34" charset="-128"/>
              <a:cs typeface="Arial" pitchFamily="34" charset="0"/>
            </a:endParaRPr>
          </a:p>
          <a:p>
            <a:pPr algn="ctr" eaLnBrk="0" hangingPunct="0">
              <a:defRPr/>
            </a:pPr>
            <a:endParaRPr lang="en-US" sz="1800" b="1" i="1" dirty="0">
              <a:solidFill>
                <a:schemeClr val="bg1"/>
              </a:solidFill>
              <a:ea typeface="ＭＳ Ｐゴシック" pitchFamily="34" charset="-128"/>
              <a:cs typeface="Arial" pitchFamily="34" charset="0"/>
            </a:endParaRPr>
          </a:p>
          <a:p>
            <a:pPr algn="ctr" eaLnBrk="0" hangingPunct="0">
              <a:defRPr/>
            </a:pPr>
            <a:endParaRPr lang="en-US" sz="1800" b="1" i="1" dirty="0">
              <a:solidFill>
                <a:schemeClr val="bg1"/>
              </a:solidFill>
              <a:ea typeface="ＭＳ Ｐゴシック" pitchFamily="34" charset="-128"/>
              <a:cs typeface="Arial" pitchFamily="34" charset="0"/>
            </a:endParaRPr>
          </a:p>
          <a:p>
            <a:pPr algn="ctr" eaLnBrk="0" hangingPunct="0">
              <a:defRPr/>
            </a:pPr>
            <a:endParaRPr lang="en-US" sz="1800" b="1" i="1" dirty="0">
              <a:solidFill>
                <a:schemeClr val="bg1"/>
              </a:solidFill>
              <a:ea typeface="ＭＳ Ｐゴシック" pitchFamily="34" charset="-128"/>
              <a:cs typeface="Arial" pitchFamily="34" charset="0"/>
            </a:endParaRPr>
          </a:p>
          <a:p>
            <a:pPr algn="ctr" eaLnBrk="0" hangingPunct="0">
              <a:defRPr/>
            </a:pPr>
            <a:endParaRPr lang="en-US" sz="1800" b="1" i="1" dirty="0">
              <a:solidFill>
                <a:schemeClr val="bg1"/>
              </a:solidFill>
              <a:ea typeface="ＭＳ Ｐゴシック" pitchFamily="34" charset="-128"/>
              <a:cs typeface="Arial" pitchFamily="34" charset="0"/>
            </a:endParaRPr>
          </a:p>
          <a:p>
            <a:pPr algn="ctr" eaLnBrk="0" hangingPunct="0">
              <a:defRPr/>
            </a:pPr>
            <a:endParaRPr lang="en-US" sz="1800" b="1" i="1" dirty="0">
              <a:solidFill>
                <a:schemeClr val="bg1"/>
              </a:solidFill>
              <a:ea typeface="ＭＳ Ｐゴシック" pitchFamily="34" charset="-128"/>
              <a:cs typeface="Arial" pitchFamily="34" charset="0"/>
            </a:endParaRPr>
          </a:p>
          <a:p>
            <a:pPr algn="ctr" eaLnBrk="0" hangingPunct="0">
              <a:defRPr/>
            </a:pPr>
            <a:endParaRPr lang="en-US" sz="1800" b="1" i="1" dirty="0">
              <a:solidFill>
                <a:schemeClr val="bg1"/>
              </a:solidFill>
              <a:ea typeface="ＭＳ Ｐゴシック" pitchFamily="34" charset="-128"/>
              <a:cs typeface="Arial" pitchFamily="34" charset="0"/>
            </a:endParaRPr>
          </a:p>
          <a:p>
            <a:pPr algn="ctr" eaLnBrk="0" hangingPunct="0">
              <a:defRPr/>
            </a:pPr>
            <a:endParaRPr lang="en-US" sz="1800" b="1" i="1" dirty="0">
              <a:solidFill>
                <a:schemeClr val="bg1"/>
              </a:solidFill>
              <a:ea typeface="ＭＳ Ｐゴシック" pitchFamily="34" charset="-128"/>
              <a:cs typeface="Arial" pitchFamily="34" charset="0"/>
            </a:endParaRPr>
          </a:p>
          <a:p>
            <a:pPr algn="ctr" eaLnBrk="0" hangingPunct="0">
              <a:defRPr/>
            </a:pPr>
            <a:endParaRPr lang="en-US" sz="1800" b="1" i="1" dirty="0">
              <a:solidFill>
                <a:schemeClr val="bg1"/>
              </a:solidFill>
              <a:ea typeface="ＭＳ Ｐゴシック" pitchFamily="34" charset="-128"/>
              <a:cs typeface="Arial" pitchFamily="34" charset="0"/>
            </a:endParaRPr>
          </a:p>
          <a:p>
            <a:pPr algn="ctr" eaLnBrk="0" hangingPunct="0">
              <a:defRPr/>
            </a:pPr>
            <a:endParaRPr lang="en-US" sz="1800" b="1" i="1" dirty="0">
              <a:solidFill>
                <a:schemeClr val="bg1"/>
              </a:solidFill>
              <a:ea typeface="ＭＳ Ｐゴシック" pitchFamily="34" charset="-128"/>
              <a:cs typeface="Arial" pitchFamily="34" charset="0"/>
            </a:endParaRPr>
          </a:p>
          <a:p>
            <a:pPr algn="ctr" eaLnBrk="0" hangingPunct="0">
              <a:defRPr/>
            </a:pPr>
            <a:endParaRPr lang="en-US" sz="1800" b="1" i="1" dirty="0">
              <a:solidFill>
                <a:schemeClr val="bg1"/>
              </a:solidFill>
              <a:ea typeface="ＭＳ Ｐゴシック" pitchFamily="34" charset="-128"/>
              <a:cs typeface="Arial" pitchFamily="34" charset="0"/>
            </a:endParaRPr>
          </a:p>
          <a:p>
            <a:pPr algn="ctr" eaLnBrk="0" hangingPunct="0">
              <a:defRPr/>
            </a:pPr>
            <a:endParaRPr lang="en-US" sz="1800" b="1" i="1" dirty="0" smtClean="0">
              <a:solidFill>
                <a:schemeClr val="bg1"/>
              </a:solidFill>
              <a:ea typeface="ＭＳ Ｐゴシック" pitchFamily="34" charset="-128"/>
              <a:cs typeface="Arial" pitchFamily="34" charset="0"/>
            </a:endParaRPr>
          </a:p>
          <a:p>
            <a:pPr algn="ctr" eaLnBrk="0" hangingPunct="0">
              <a:defRPr/>
            </a:pPr>
            <a:endParaRPr lang="en-US" b="1" i="1" dirty="0" smtClean="0">
              <a:solidFill>
                <a:schemeClr val="bg1"/>
              </a:solidFill>
              <a:ea typeface="ＭＳ Ｐゴシック" pitchFamily="34" charset="-128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n-US" sz="1800" b="1" i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Each </a:t>
            </a:r>
            <a:r>
              <a:rPr lang="en-US" b="1" i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player</a:t>
            </a:r>
            <a:r>
              <a:rPr lang="en-US" sz="1800" b="1" i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1800" b="1" i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will </a:t>
            </a:r>
            <a:r>
              <a:rPr lang="en-US" sz="1800" b="1" i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receive </a:t>
            </a:r>
            <a:r>
              <a:rPr lang="en-US" sz="1800" b="1" i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home </a:t>
            </a:r>
            <a:r>
              <a:rPr lang="en-US" b="1" i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&amp; </a:t>
            </a:r>
            <a:r>
              <a:rPr lang="en-US" sz="1800" b="1" i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away reversible uniforms </a:t>
            </a:r>
            <a:r>
              <a:rPr lang="en-US" sz="1800" b="1" i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from the </a:t>
            </a:r>
            <a:r>
              <a:rPr lang="en-US" sz="1800" b="1" i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NYSA! </a:t>
            </a:r>
            <a:r>
              <a:rPr lang="en-US" sz="1800" b="1" i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Game shoes &amp; team </a:t>
            </a:r>
            <a:r>
              <a:rPr lang="en-US" sz="1800" b="1" i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bags </a:t>
            </a:r>
            <a:r>
              <a:rPr lang="en-US" sz="1800" b="1" i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will also be provided by </a:t>
            </a:r>
            <a:r>
              <a:rPr lang="en-US" sz="1800" b="1" i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the </a:t>
            </a:r>
            <a:r>
              <a:rPr lang="en-US" sz="1800" b="1" i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league! </a:t>
            </a:r>
            <a:r>
              <a:rPr lang="en-US" b="1" i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Team uniforms</a:t>
            </a:r>
            <a:r>
              <a:rPr lang="en-US" sz="1800" b="1" i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1800" b="1" i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will </a:t>
            </a:r>
            <a:r>
              <a:rPr lang="en-US" sz="1800" b="1" i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be given with their </a:t>
            </a:r>
            <a:r>
              <a:rPr lang="en-US" b="1" i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city</a:t>
            </a:r>
            <a:r>
              <a:rPr lang="en-US" sz="1800" b="1" i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’s respective team logo &amp; colors!</a:t>
            </a:r>
            <a:endParaRPr lang="en-US" sz="1800" b="1" i="1" dirty="0">
              <a:solidFill>
                <a:schemeClr val="bg1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5334000"/>
            <a:ext cx="7391400" cy="152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solidFill>
                  <a:schemeClr val="bg1"/>
                </a:solidFill>
              </a:rPr>
              <a:t>- </a:t>
            </a:r>
            <a:r>
              <a:rPr lang="en-US" sz="3600" b="1" i="1" dirty="0" smtClean="0">
                <a:solidFill>
                  <a:schemeClr val="bg1"/>
                </a:solidFill>
              </a:rPr>
              <a:t>NYSA’s Players’ </a:t>
            </a:r>
            <a:r>
              <a:rPr lang="en-US" sz="3600" b="1" i="1" dirty="0">
                <a:solidFill>
                  <a:schemeClr val="bg1"/>
                </a:solidFill>
              </a:rPr>
              <a:t>Uniforms -</a:t>
            </a:r>
          </a:p>
        </p:txBody>
      </p:sp>
      <p:sp>
        <p:nvSpPr>
          <p:cNvPr id="16388" name="TextBox 9"/>
          <p:cNvSpPr txBox="1">
            <a:spLocks noChangeArrowheads="1"/>
          </p:cNvSpPr>
          <p:nvPr/>
        </p:nvSpPr>
        <p:spPr bwMode="auto">
          <a:xfrm>
            <a:off x="228600" y="76200"/>
            <a:ext cx="853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1200" dirty="0">
                <a:solidFill>
                  <a:schemeClr val="bg1"/>
                </a:solidFill>
              </a:rPr>
              <a:t>      </a:t>
            </a:r>
            <a:endParaRPr lang="en-US" sz="1200" dirty="0">
              <a:solidFill>
                <a:srgbClr val="FFFF00"/>
              </a:solidFill>
            </a:endParaRPr>
          </a:p>
        </p:txBody>
      </p:sp>
      <p:pic>
        <p:nvPicPr>
          <p:cNvPr id="16392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384607">
            <a:off x="377825" y="5711825"/>
            <a:ext cx="777875" cy="777875"/>
          </a:xfrm>
          <a:prstGeom prst="rect">
            <a:avLst/>
          </a:prstGeom>
          <a:noFill/>
          <a:ln w="9525" algn="in">
            <a:solidFill>
              <a:srgbClr val="000000">
                <a:alpha val="0"/>
              </a:srgbClr>
            </a:solidFill>
            <a:miter lim="800000"/>
            <a:headEnd/>
            <a:tailEnd/>
          </a:ln>
        </p:spPr>
      </p:pic>
      <p:pic>
        <p:nvPicPr>
          <p:cNvPr id="9" name="Picture 8" descr="https://cdn3.volusion.com/cvyzd.eacsv/v/vspfiles/photos/CBBJ14AHOP-2T.jpg?v-cache=156534054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2895600" cy="35814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37890" name="AutoShape 2" descr="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914400"/>
            <a:ext cx="3276600" cy="1981723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14" name="Picture 13" descr="UA Team Hustle 3.0 Backpack, Black, pdpZoomDesktop image number 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2209800"/>
            <a:ext cx="1981200" cy="19812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13735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334000"/>
          </a:xfrm>
          <a:prstGeom prst="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 b="1" i="1" dirty="0">
              <a:solidFill>
                <a:schemeClr val="bg1"/>
              </a:solidFill>
              <a:ea typeface="ＭＳ Ｐゴシック" pitchFamily="34" charset="-128"/>
              <a:cs typeface="Arial" pitchFamily="34" charset="0"/>
            </a:endParaRPr>
          </a:p>
          <a:p>
            <a:pPr algn="ctr" eaLnBrk="0" hangingPunct="0">
              <a:defRPr/>
            </a:pPr>
            <a:endParaRPr lang="en-US" sz="1800" b="1" i="1" dirty="0">
              <a:solidFill>
                <a:schemeClr val="bg1"/>
              </a:solidFill>
              <a:ea typeface="ＭＳ Ｐゴシック" pitchFamily="34" charset="-128"/>
              <a:cs typeface="Arial" pitchFamily="34" charset="0"/>
            </a:endParaRPr>
          </a:p>
          <a:p>
            <a:pPr algn="ctr" eaLnBrk="0" hangingPunct="0">
              <a:defRPr/>
            </a:pPr>
            <a:endParaRPr lang="en-US" sz="1800" b="1" i="1" dirty="0">
              <a:solidFill>
                <a:schemeClr val="bg1"/>
              </a:solidFill>
              <a:ea typeface="ＭＳ Ｐゴシック" pitchFamily="34" charset="-128"/>
              <a:cs typeface="Arial" pitchFamily="34" charset="0"/>
            </a:endParaRPr>
          </a:p>
          <a:p>
            <a:pPr algn="ctr" eaLnBrk="0" hangingPunct="0">
              <a:defRPr/>
            </a:pPr>
            <a:endParaRPr lang="en-US" sz="1800" b="1" i="1" dirty="0">
              <a:solidFill>
                <a:schemeClr val="bg1"/>
              </a:solidFill>
              <a:ea typeface="ＭＳ Ｐゴシック" pitchFamily="34" charset="-128"/>
              <a:cs typeface="Arial" pitchFamily="34" charset="0"/>
            </a:endParaRPr>
          </a:p>
          <a:p>
            <a:pPr algn="ctr" eaLnBrk="0" hangingPunct="0">
              <a:defRPr/>
            </a:pPr>
            <a:endParaRPr lang="en-US" sz="1800" b="1" i="1" dirty="0">
              <a:solidFill>
                <a:schemeClr val="bg1"/>
              </a:solidFill>
              <a:ea typeface="ＭＳ Ｐゴシック" pitchFamily="34" charset="-128"/>
              <a:cs typeface="Arial" pitchFamily="34" charset="0"/>
            </a:endParaRPr>
          </a:p>
          <a:p>
            <a:pPr algn="ctr" eaLnBrk="0" hangingPunct="0">
              <a:defRPr/>
            </a:pPr>
            <a:endParaRPr lang="en-US" sz="1800" b="1" i="1" dirty="0">
              <a:solidFill>
                <a:schemeClr val="bg1"/>
              </a:solidFill>
              <a:ea typeface="ＭＳ Ｐゴシック" pitchFamily="34" charset="-128"/>
              <a:cs typeface="Arial" pitchFamily="34" charset="0"/>
            </a:endParaRPr>
          </a:p>
          <a:p>
            <a:pPr algn="ctr" eaLnBrk="0" hangingPunct="0">
              <a:defRPr/>
            </a:pPr>
            <a:endParaRPr lang="en-US" sz="1800" b="1" i="1" dirty="0">
              <a:solidFill>
                <a:schemeClr val="bg1"/>
              </a:solidFill>
              <a:ea typeface="ＭＳ Ｐゴシック" pitchFamily="34" charset="-128"/>
              <a:cs typeface="Arial" pitchFamily="34" charset="0"/>
            </a:endParaRPr>
          </a:p>
          <a:p>
            <a:pPr algn="ctr" eaLnBrk="0" hangingPunct="0">
              <a:defRPr/>
            </a:pPr>
            <a:endParaRPr lang="en-US" sz="1800" b="1" i="1" dirty="0">
              <a:solidFill>
                <a:schemeClr val="bg1"/>
              </a:solidFill>
              <a:ea typeface="ＭＳ Ｐゴシック" pitchFamily="34" charset="-128"/>
              <a:cs typeface="Arial" pitchFamily="34" charset="0"/>
            </a:endParaRPr>
          </a:p>
          <a:p>
            <a:pPr algn="ctr" eaLnBrk="0" hangingPunct="0">
              <a:defRPr/>
            </a:pPr>
            <a:endParaRPr lang="en-US" sz="1800" b="1" i="1" dirty="0">
              <a:solidFill>
                <a:schemeClr val="bg1"/>
              </a:solidFill>
              <a:ea typeface="ＭＳ Ｐゴシック" pitchFamily="34" charset="-128"/>
              <a:cs typeface="Arial" pitchFamily="34" charset="0"/>
            </a:endParaRPr>
          </a:p>
          <a:p>
            <a:pPr algn="ctr" eaLnBrk="0" hangingPunct="0">
              <a:defRPr/>
            </a:pPr>
            <a:endParaRPr lang="en-US" sz="1800" b="1" i="1" dirty="0">
              <a:solidFill>
                <a:schemeClr val="bg1"/>
              </a:solidFill>
              <a:ea typeface="ＭＳ Ｐゴシック" pitchFamily="34" charset="-128"/>
              <a:cs typeface="Arial" pitchFamily="34" charset="0"/>
            </a:endParaRPr>
          </a:p>
          <a:p>
            <a:pPr algn="ctr" eaLnBrk="0" hangingPunct="0">
              <a:defRPr/>
            </a:pPr>
            <a:endParaRPr lang="en-US" sz="1800" b="1" i="1" dirty="0">
              <a:solidFill>
                <a:schemeClr val="bg1"/>
              </a:solidFill>
              <a:ea typeface="ＭＳ Ｐゴシック" pitchFamily="34" charset="-128"/>
              <a:cs typeface="Arial" pitchFamily="34" charset="0"/>
            </a:endParaRPr>
          </a:p>
          <a:p>
            <a:pPr algn="ctr" eaLnBrk="0" hangingPunct="0">
              <a:defRPr/>
            </a:pPr>
            <a:endParaRPr lang="en-US" sz="1800" b="1" i="1" dirty="0">
              <a:solidFill>
                <a:schemeClr val="bg1"/>
              </a:solidFill>
              <a:ea typeface="ＭＳ Ｐゴシック" pitchFamily="34" charset="-128"/>
              <a:cs typeface="Arial" pitchFamily="34" charset="0"/>
            </a:endParaRPr>
          </a:p>
          <a:p>
            <a:pPr algn="ctr" eaLnBrk="0" hangingPunct="0">
              <a:defRPr/>
            </a:pPr>
            <a:endParaRPr lang="en-US" sz="1800" b="1" i="1" dirty="0">
              <a:solidFill>
                <a:schemeClr val="bg1"/>
              </a:solidFill>
              <a:ea typeface="ＭＳ Ｐゴシック" pitchFamily="34" charset="-128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n-US" sz="1800" b="1" i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Each </a:t>
            </a:r>
            <a:r>
              <a:rPr lang="en-US" b="1" i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program</a:t>
            </a:r>
            <a:r>
              <a:rPr lang="en-US" sz="1800" b="1" i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1800" b="1" i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cheerleading </a:t>
            </a:r>
            <a:r>
              <a:rPr lang="en-US" sz="1800" b="1" i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team </a:t>
            </a:r>
            <a:r>
              <a:rPr lang="en-US" sz="1800" b="1" i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will </a:t>
            </a:r>
            <a:r>
              <a:rPr lang="en-US" sz="1800" b="1" i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receive </a:t>
            </a:r>
            <a:r>
              <a:rPr lang="en-US" sz="1800" b="1" i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uniforms from the </a:t>
            </a:r>
            <a:r>
              <a:rPr lang="en-US" sz="1800" b="1" i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NYSA! </a:t>
            </a:r>
            <a:r>
              <a:rPr lang="en-US" sz="1800" b="1" i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Game shoes &amp; bags will also be provided by the league! Each </a:t>
            </a:r>
            <a:r>
              <a:rPr lang="en-US" b="1" i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program</a:t>
            </a:r>
            <a:r>
              <a:rPr lang="en-US" sz="1800" b="1" i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1800" b="1" i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will </a:t>
            </a:r>
            <a:r>
              <a:rPr lang="en-US" sz="1800" b="1" i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be given </a:t>
            </a:r>
            <a:r>
              <a:rPr lang="en-US" sz="1800" b="1" i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a team </a:t>
            </a:r>
            <a:r>
              <a:rPr lang="en-US" sz="1800" b="1" i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color &amp; logo!</a:t>
            </a:r>
            <a:endParaRPr lang="en-US" sz="1800" b="1" i="1" dirty="0">
              <a:solidFill>
                <a:schemeClr val="bg1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5334000"/>
            <a:ext cx="7391400" cy="152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solidFill>
                  <a:schemeClr val="bg1"/>
                </a:solidFill>
              </a:rPr>
              <a:t>- Cheerleading Uniforms -</a:t>
            </a:r>
          </a:p>
        </p:txBody>
      </p:sp>
      <p:sp>
        <p:nvSpPr>
          <p:cNvPr id="17412" name="TextBox 9"/>
          <p:cNvSpPr txBox="1">
            <a:spLocks noChangeArrowheads="1"/>
          </p:cNvSpPr>
          <p:nvPr/>
        </p:nvSpPr>
        <p:spPr bwMode="auto">
          <a:xfrm>
            <a:off x="228600" y="76200"/>
            <a:ext cx="853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1200" dirty="0">
                <a:solidFill>
                  <a:schemeClr val="bg1"/>
                </a:solidFill>
              </a:rPr>
              <a:t>      </a:t>
            </a:r>
            <a:endParaRPr lang="en-US" sz="1200" dirty="0">
              <a:solidFill>
                <a:srgbClr val="FFFF00"/>
              </a:solidFill>
            </a:endParaRPr>
          </a:p>
        </p:txBody>
      </p:sp>
      <p:pic>
        <p:nvPicPr>
          <p:cNvPr id="17413" name="Picture 4" descr="Image result for nike cheer shoes color inserts"/>
          <p:cNvPicPr>
            <a:picLocks noChangeAspect="1" noChangeArrowheads="1"/>
          </p:cNvPicPr>
          <p:nvPr/>
        </p:nvPicPr>
        <p:blipFill>
          <a:blip r:embed="rId2" cstate="print"/>
          <a:srcRect t="34325" b="14191"/>
          <a:stretch>
            <a:fillRect/>
          </a:stretch>
        </p:blipFill>
        <p:spPr bwMode="auto">
          <a:xfrm>
            <a:off x="5181600" y="1524000"/>
            <a:ext cx="35528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8" descr="Image result for teamwork athletics cheerleading unifor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57200"/>
            <a:ext cx="3121025" cy="33528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741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384607">
            <a:off x="377825" y="5711825"/>
            <a:ext cx="777875" cy="777875"/>
          </a:xfrm>
          <a:prstGeom prst="rect">
            <a:avLst/>
          </a:prstGeom>
          <a:noFill/>
          <a:ln w="9525" algn="in">
            <a:solidFill>
              <a:srgbClr val="000000">
                <a:alpha val="0"/>
              </a:srgb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334000"/>
          </a:xfrm>
          <a:prstGeom prst="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000" b="1" i="1" dirty="0" smtClean="0">
              <a:solidFill>
                <a:srgbClr val="FFC000"/>
              </a:solidFill>
              <a:ea typeface="ＭＳ Ｐゴシック" pitchFamily="34" charset="-128"/>
              <a:cs typeface="Arial" pitchFamily="34" charset="0"/>
            </a:endParaRPr>
          </a:p>
          <a:p>
            <a:pPr algn="ctr" eaLnBrk="0" hangingPunct="0">
              <a:defRPr/>
            </a:pPr>
            <a:endParaRPr lang="en-US" sz="2000" b="1" i="1" dirty="0" smtClean="0">
              <a:solidFill>
                <a:srgbClr val="FFC000"/>
              </a:solidFill>
              <a:ea typeface="ＭＳ Ｐゴシック" pitchFamily="34" charset="-128"/>
              <a:cs typeface="Arial" pitchFamily="34" charset="0"/>
            </a:endParaRPr>
          </a:p>
          <a:p>
            <a:pPr algn="ctr" eaLnBrk="0" hangingPunct="0">
              <a:defRPr/>
            </a:pPr>
            <a:endParaRPr lang="en-US" sz="2000" b="1" i="1" dirty="0" smtClean="0">
              <a:solidFill>
                <a:srgbClr val="FFC000"/>
              </a:solidFill>
              <a:ea typeface="ＭＳ Ｐゴシック" pitchFamily="34" charset="-128"/>
              <a:cs typeface="Arial" pitchFamily="34" charset="0"/>
            </a:endParaRPr>
          </a:p>
          <a:p>
            <a:pPr algn="ctr" eaLnBrk="0" hangingPunct="0">
              <a:defRPr/>
            </a:pPr>
            <a:endParaRPr lang="en-US" sz="2000" b="1" i="1" dirty="0" smtClean="0">
              <a:solidFill>
                <a:srgbClr val="FFC000"/>
              </a:solidFill>
              <a:ea typeface="ＭＳ Ｐゴシック" pitchFamily="34" charset="-128"/>
              <a:cs typeface="Arial" pitchFamily="34" charset="0"/>
            </a:endParaRPr>
          </a:p>
          <a:p>
            <a:pPr algn="ctr" eaLnBrk="0" hangingPunct="0">
              <a:defRPr/>
            </a:pPr>
            <a:endParaRPr lang="en-US" sz="2000" b="1" i="1" dirty="0" smtClean="0">
              <a:solidFill>
                <a:srgbClr val="FFC000"/>
              </a:solidFill>
              <a:ea typeface="ＭＳ Ｐゴシック" pitchFamily="34" charset="-128"/>
              <a:cs typeface="Arial" pitchFamily="34" charset="0"/>
            </a:endParaRPr>
          </a:p>
          <a:p>
            <a:pPr algn="ctr" eaLnBrk="0" hangingPunct="0">
              <a:defRPr/>
            </a:pPr>
            <a:endParaRPr lang="en-US" sz="2000" b="1" i="1" dirty="0" smtClean="0">
              <a:solidFill>
                <a:srgbClr val="FFC000"/>
              </a:solidFill>
              <a:ea typeface="ＭＳ Ｐゴシック" pitchFamily="34" charset="-128"/>
              <a:cs typeface="Arial" pitchFamily="34" charset="0"/>
            </a:endParaRPr>
          </a:p>
          <a:p>
            <a:pPr algn="ctr" eaLnBrk="0" hangingPunct="0">
              <a:defRPr/>
            </a:pPr>
            <a:endParaRPr lang="en-US" sz="2000" b="1" i="1" dirty="0" smtClean="0">
              <a:solidFill>
                <a:srgbClr val="FFC000"/>
              </a:solidFill>
              <a:ea typeface="ＭＳ Ｐゴシック" pitchFamily="34" charset="-128"/>
              <a:cs typeface="Arial" pitchFamily="34" charset="0"/>
            </a:endParaRPr>
          </a:p>
          <a:p>
            <a:pPr algn="ctr" eaLnBrk="0" hangingPunct="0">
              <a:defRPr/>
            </a:pPr>
            <a:endParaRPr lang="en-US" sz="2000" b="1" i="1" dirty="0" smtClean="0">
              <a:solidFill>
                <a:srgbClr val="FFC000"/>
              </a:solidFill>
              <a:ea typeface="ＭＳ Ｐゴシック" pitchFamily="34" charset="-128"/>
              <a:cs typeface="Arial" pitchFamily="34" charset="0"/>
            </a:endParaRPr>
          </a:p>
          <a:p>
            <a:pPr algn="ctr" eaLnBrk="0" hangingPunct="0">
              <a:defRPr/>
            </a:pPr>
            <a:endParaRPr lang="en-US" sz="2000" b="1" i="1" dirty="0" smtClean="0">
              <a:solidFill>
                <a:srgbClr val="FFC000"/>
              </a:solidFill>
              <a:ea typeface="ＭＳ Ｐゴシック" pitchFamily="34" charset="-128"/>
              <a:cs typeface="Arial" pitchFamily="34" charset="0"/>
            </a:endParaRPr>
          </a:p>
          <a:p>
            <a:pPr algn="ctr" eaLnBrk="0" hangingPunct="0">
              <a:defRPr/>
            </a:pPr>
            <a:endParaRPr lang="en-US" sz="2000" b="1" i="1" dirty="0" smtClean="0">
              <a:solidFill>
                <a:srgbClr val="FFC000"/>
              </a:solidFill>
              <a:ea typeface="ＭＳ Ｐゴシック" pitchFamily="34" charset="-128"/>
              <a:cs typeface="Arial" pitchFamily="34" charset="0"/>
            </a:endParaRPr>
          </a:p>
          <a:p>
            <a:pPr algn="ctr" eaLnBrk="0" hangingPunct="0">
              <a:defRPr/>
            </a:pPr>
            <a:endParaRPr lang="en-US" sz="2000" b="1" i="1" dirty="0" smtClean="0">
              <a:solidFill>
                <a:srgbClr val="FFC000"/>
              </a:solidFill>
              <a:ea typeface="ＭＳ Ｐゴシック" pitchFamily="34" charset="-128"/>
              <a:cs typeface="Arial" pitchFamily="34" charset="0"/>
            </a:endParaRPr>
          </a:p>
          <a:p>
            <a:pPr algn="ctr" eaLnBrk="0" hangingPunct="0">
              <a:defRPr/>
            </a:pPr>
            <a:endParaRPr lang="en-US" sz="2000" b="1" i="1" dirty="0" smtClean="0">
              <a:solidFill>
                <a:srgbClr val="FFC000"/>
              </a:solidFill>
              <a:ea typeface="ＭＳ Ｐゴシック" pitchFamily="34" charset="-128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n-US" sz="2000" b="1" i="1" dirty="0" smtClean="0">
                <a:solidFill>
                  <a:srgbClr val="FFC000"/>
                </a:solidFill>
                <a:ea typeface="ＭＳ Ｐゴシック" pitchFamily="34" charset="-128"/>
                <a:cs typeface="Arial" pitchFamily="34" charset="0"/>
              </a:rPr>
              <a:t>All of the players and coaches will attend the Players’ banquet at a site TBA</a:t>
            </a:r>
          </a:p>
          <a:p>
            <a:pPr algn="ctr" eaLnBrk="0" hangingPunct="0">
              <a:defRPr/>
            </a:pPr>
            <a:endParaRPr lang="en-US" sz="1500" b="1" i="1" dirty="0" smtClean="0">
              <a:solidFill>
                <a:srgbClr val="FFC000"/>
              </a:solidFill>
              <a:ea typeface="ＭＳ Ｐゴシック" pitchFamily="34" charset="-128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n-US" sz="2000" b="1" i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Also at the Players’ Banquet the NYSA will conduct a kids raffle </a:t>
            </a:r>
          </a:p>
          <a:p>
            <a:pPr algn="ctr" eaLnBrk="0" hangingPunct="0">
              <a:defRPr/>
            </a:pPr>
            <a:r>
              <a:rPr lang="en-US" sz="2000" b="1" i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with lots of door prizes! </a:t>
            </a:r>
            <a:endParaRPr lang="en-US" sz="2000" b="1" i="1" dirty="0">
              <a:solidFill>
                <a:schemeClr val="bg1"/>
              </a:solidFill>
              <a:ea typeface="ＭＳ Ｐゴシック" pitchFamily="34" charset="-128"/>
              <a:cs typeface="Arial" pitchFamily="34" charset="0"/>
            </a:endParaRPr>
          </a:p>
          <a:p>
            <a:pPr algn="ctr" eaLnBrk="0" hangingPunct="0">
              <a:defRPr/>
            </a:pPr>
            <a:endParaRPr lang="en-US" sz="1000" b="1" i="1" dirty="0">
              <a:solidFill>
                <a:srgbClr val="FFC000"/>
              </a:solidFill>
              <a:ea typeface="ＭＳ Ｐゴシック" pitchFamily="34" charset="-128"/>
              <a:cs typeface="Arial" pitchFamily="34" charset="0"/>
            </a:endParaRPr>
          </a:p>
          <a:p>
            <a:pPr algn="ctr" eaLnBrk="0" hangingPunct="0">
              <a:defRPr/>
            </a:pPr>
            <a:endParaRPr lang="en-US" sz="1400" b="1" i="1" dirty="0">
              <a:solidFill>
                <a:srgbClr val="FFC000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5334000"/>
            <a:ext cx="7391400" cy="152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 smtClean="0">
                <a:solidFill>
                  <a:schemeClr val="bg1"/>
                </a:solidFill>
              </a:rPr>
              <a:t>                - Players’ Banquet </a:t>
            </a:r>
            <a:r>
              <a:rPr lang="en-US" sz="3600" b="1" i="1" dirty="0">
                <a:solidFill>
                  <a:schemeClr val="bg1"/>
                </a:solidFill>
              </a:rPr>
              <a:t>-</a:t>
            </a:r>
          </a:p>
        </p:txBody>
      </p:sp>
      <p:pic>
        <p:nvPicPr>
          <p:cNvPr id="21508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384607">
            <a:off x="377825" y="5711825"/>
            <a:ext cx="777875" cy="777875"/>
          </a:xfrm>
          <a:prstGeom prst="rect">
            <a:avLst/>
          </a:prstGeom>
          <a:noFill/>
          <a:ln w="9525" algn="in">
            <a:solidFill>
              <a:srgbClr val="000000">
                <a:alpha val="0"/>
              </a:srgbClr>
            </a:solidFill>
            <a:miter lim="800000"/>
            <a:headEnd/>
            <a:tailEnd/>
          </a:ln>
        </p:spPr>
      </p:pic>
      <p:pic>
        <p:nvPicPr>
          <p:cNvPr id="3074" name="Picture 2" descr="Athletic Senior Award Winners Honored at All Sports Banquet | News -  Servite High Schoo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304800"/>
            <a:ext cx="4476084" cy="32004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</p:cSld>
  <p:clrMapOvr>
    <a:masterClrMapping/>
  </p:clrMapOvr>
  <p:transition advTm="35515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71600" y="5410200"/>
            <a:ext cx="7772400" cy="1447800"/>
          </a:xfrm>
          <a:prstGeom prst="rect">
            <a:avLst/>
          </a:prstGeom>
          <a:solidFill>
            <a:schemeClr val="tx1"/>
          </a:solidFill>
          <a:ln w="25400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000" b="1" i="1" dirty="0" smtClean="0">
              <a:solidFill>
                <a:schemeClr val="bg1"/>
              </a:solidFill>
            </a:endParaRPr>
          </a:p>
          <a:p>
            <a:pPr algn="ctr"/>
            <a:r>
              <a:rPr lang="en-US" sz="3600" b="1" i="1" dirty="0" smtClean="0">
                <a:solidFill>
                  <a:schemeClr val="bg1"/>
                </a:solidFill>
              </a:rPr>
              <a:t>- Players’ Registration Information -</a:t>
            </a: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384607">
            <a:off x="301637" y="5711836"/>
            <a:ext cx="777875" cy="777875"/>
          </a:xfrm>
          <a:prstGeom prst="rect">
            <a:avLst/>
          </a:prstGeom>
          <a:noFill/>
          <a:ln w="9525" algn="in">
            <a:solidFill>
              <a:srgbClr val="000000">
                <a:alpha val="0"/>
              </a:srgbClr>
            </a:solidFill>
            <a:miter lim="800000"/>
            <a:headEnd/>
            <a:tailEnd/>
          </a:ln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581400" y="0"/>
            <a:ext cx="5562600" cy="5410200"/>
          </a:xfrm>
          <a:prstGeom prst="rect">
            <a:avLst/>
          </a:prstGeom>
          <a:solidFill>
            <a:srgbClr val="003300"/>
          </a:solidFill>
          <a:ln w="25400">
            <a:solidFill>
              <a:srgbClr val="FF99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b="1" i="1" dirty="0" smtClean="0">
              <a:solidFill>
                <a:srgbClr val="FFFF00"/>
              </a:solidFill>
              <a:ea typeface="ＭＳ Ｐゴシック" pitchFamily="34" charset="-128"/>
              <a:cs typeface="Arial" pitchFamily="34" charset="0"/>
            </a:endParaRPr>
          </a:p>
          <a:p>
            <a:pPr algn="ctr"/>
            <a:endParaRPr lang="en-US" b="1" i="1" dirty="0" smtClean="0">
              <a:solidFill>
                <a:srgbClr val="FFFF00"/>
              </a:solidFill>
              <a:ea typeface="ＭＳ Ｐゴシック" pitchFamily="34" charset="-128"/>
              <a:cs typeface="Arial" pitchFamily="34" charset="0"/>
            </a:endParaRPr>
          </a:p>
          <a:p>
            <a:pPr algn="ctr"/>
            <a:endParaRPr lang="en-US" b="1" i="1" dirty="0">
              <a:solidFill>
                <a:srgbClr val="FFFF00"/>
              </a:solidFill>
              <a:ea typeface="ＭＳ Ｐゴシック" pitchFamily="34" charset="-128"/>
              <a:cs typeface="Arial" pitchFamily="34" charset="0"/>
            </a:endParaRPr>
          </a:p>
          <a:p>
            <a:pPr algn="ctr"/>
            <a:endParaRPr lang="en-US" b="1" i="1" dirty="0" smtClean="0">
              <a:solidFill>
                <a:srgbClr val="FFFF00"/>
              </a:solidFill>
              <a:ea typeface="ＭＳ Ｐゴシック" pitchFamily="34" charset="-128"/>
              <a:cs typeface="Arial" pitchFamily="34" charset="0"/>
            </a:endParaRPr>
          </a:p>
          <a:p>
            <a:pPr algn="ctr"/>
            <a:endParaRPr lang="en-US" b="1" i="1" dirty="0" smtClean="0">
              <a:solidFill>
                <a:srgbClr val="FFFF00"/>
              </a:solidFill>
              <a:ea typeface="ＭＳ Ｐゴシック" pitchFamily="34" charset="-128"/>
              <a:cs typeface="Arial" pitchFamily="34" charset="0"/>
            </a:endParaRPr>
          </a:p>
          <a:p>
            <a:pPr algn="ctr"/>
            <a:endParaRPr lang="en-US" b="1" i="1" dirty="0">
              <a:solidFill>
                <a:srgbClr val="FFFF00"/>
              </a:solidFill>
              <a:ea typeface="ＭＳ Ｐゴシック" pitchFamily="34" charset="-128"/>
              <a:cs typeface="Arial" pitchFamily="34" charset="0"/>
            </a:endParaRPr>
          </a:p>
          <a:p>
            <a:pPr algn="ctr"/>
            <a:endParaRPr lang="en-US" sz="1600" b="1" i="1" dirty="0" smtClean="0">
              <a:solidFill>
                <a:srgbClr val="FFFF00"/>
              </a:solidFill>
              <a:ea typeface="ＭＳ Ｐゴシック" pitchFamily="34" charset="-128"/>
              <a:cs typeface="Arial" pitchFamily="34" charset="0"/>
            </a:endParaRPr>
          </a:p>
          <a:p>
            <a:pPr algn="ctr"/>
            <a:endParaRPr lang="en-US" sz="1600" b="1" i="1" dirty="0" smtClean="0">
              <a:solidFill>
                <a:srgbClr val="FFFF00"/>
              </a:solidFill>
              <a:ea typeface="ＭＳ Ｐゴシック" pitchFamily="34" charset="-128"/>
              <a:cs typeface="Arial" pitchFamily="34" charset="0"/>
            </a:endParaRPr>
          </a:p>
          <a:p>
            <a:pPr algn="ctr"/>
            <a:r>
              <a:rPr lang="en-US" sz="1600" b="1" i="1" dirty="0" smtClean="0">
                <a:solidFill>
                  <a:srgbClr val="FFFF00"/>
                </a:solidFill>
                <a:ea typeface="ＭＳ Ｐゴシック" pitchFamily="34" charset="-128"/>
                <a:cs typeface="Arial" pitchFamily="34" charset="0"/>
              </a:rPr>
              <a:t>City - Club Information</a:t>
            </a:r>
          </a:p>
          <a:p>
            <a:pPr algn="ctr"/>
            <a:endParaRPr lang="en-US" sz="500" b="1" i="1" dirty="0" smtClean="0">
              <a:solidFill>
                <a:srgbClr val="FFFF00"/>
              </a:solidFill>
              <a:ea typeface="ＭＳ Ｐゴシック" pitchFamily="34" charset="-128"/>
              <a:cs typeface="Arial" pitchFamily="34" charset="0"/>
            </a:endParaRPr>
          </a:p>
          <a:p>
            <a:pPr algn="ctr"/>
            <a:endParaRPr lang="en-US" sz="500" b="1" i="1" dirty="0">
              <a:solidFill>
                <a:srgbClr val="FFFF00"/>
              </a:solidFill>
              <a:ea typeface="ＭＳ Ｐゴシック" pitchFamily="34" charset="-128"/>
              <a:cs typeface="Arial" pitchFamily="34" charset="0"/>
            </a:endParaRPr>
          </a:p>
          <a:p>
            <a:pPr algn="ctr"/>
            <a:r>
              <a:rPr lang="en-US" sz="1600" b="1" i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Teams will play a (</a:t>
            </a:r>
            <a:r>
              <a:rPr lang="en-US" sz="1600" b="1" i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24) </a:t>
            </a:r>
            <a:r>
              <a:rPr lang="en-US" sz="1600" b="1" i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game - Spring / Summer Schedule</a:t>
            </a:r>
          </a:p>
          <a:p>
            <a:pPr algn="ctr"/>
            <a:r>
              <a:rPr lang="en-US" sz="1600" b="1" i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Players receive game uniforms, game shoes, &amp; bags</a:t>
            </a:r>
          </a:p>
          <a:p>
            <a:pPr algn="ctr"/>
            <a:r>
              <a:rPr lang="en-US" sz="1600" b="1" i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Video tape games available on our website</a:t>
            </a:r>
          </a:p>
          <a:p>
            <a:pPr algn="ctr"/>
            <a:r>
              <a:rPr lang="en-US" sz="1600" b="1" i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Season Ending League Players’ Banquet</a:t>
            </a:r>
          </a:p>
          <a:p>
            <a:pPr algn="ctr"/>
            <a:r>
              <a:rPr lang="en-US" sz="1600" b="1" i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Team State &amp; National </a:t>
            </a:r>
            <a:r>
              <a:rPr lang="en-US" sz="1600" b="1" i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T</a:t>
            </a:r>
            <a:r>
              <a:rPr lang="en-US" sz="1600" b="1" i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ournament Team Travel Stipend</a:t>
            </a:r>
          </a:p>
          <a:p>
            <a:pPr algn="ctr"/>
            <a:r>
              <a:rPr lang="en-US" sz="1600" b="1" i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League, State, &amp; National Championship Awards</a:t>
            </a:r>
          </a:p>
          <a:p>
            <a:pPr algn="ctr"/>
            <a:r>
              <a:rPr lang="en-US" sz="1600" b="1" i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All league games are played locally within </a:t>
            </a:r>
            <a:r>
              <a:rPr lang="en-US" sz="1600" b="1" i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(30</a:t>
            </a:r>
            <a:r>
              <a:rPr lang="en-US" sz="1600" b="1" i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) miles radius</a:t>
            </a:r>
          </a:p>
          <a:p>
            <a:pPr algn="ctr"/>
            <a:r>
              <a:rPr lang="en-US" sz="1600" b="1" i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Players registration fees cover all cost for the entire season </a:t>
            </a:r>
          </a:p>
          <a:p>
            <a:pPr algn="ctr"/>
            <a:r>
              <a:rPr lang="en-US" sz="1600" b="1" i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Registration fees will be announce at Team Tryouts</a:t>
            </a:r>
          </a:p>
          <a:p>
            <a:pPr algn="ctr"/>
            <a:endParaRPr lang="en-US" sz="500" b="1" i="1" dirty="0" smtClean="0">
              <a:solidFill>
                <a:schemeClr val="bg1"/>
              </a:solidFill>
              <a:ea typeface="ＭＳ Ｐゴシック" pitchFamily="34" charset="-128"/>
              <a:cs typeface="Arial" pitchFamily="34" charset="0"/>
            </a:endParaRPr>
          </a:p>
          <a:p>
            <a:pPr algn="ctr"/>
            <a:endParaRPr lang="en-US" sz="500" b="1" i="1" dirty="0" smtClean="0">
              <a:solidFill>
                <a:schemeClr val="bg1"/>
              </a:solidFill>
              <a:ea typeface="ＭＳ Ｐゴシック" pitchFamily="34" charset="-128"/>
              <a:cs typeface="Arial" pitchFamily="34" charset="0"/>
            </a:endParaRPr>
          </a:p>
          <a:p>
            <a:pPr algn="ctr"/>
            <a:r>
              <a:rPr lang="en-US" sz="1600" b="1" i="1" dirty="0" smtClean="0">
                <a:solidFill>
                  <a:srgbClr val="FFFF00"/>
                </a:solidFill>
                <a:ea typeface="ＭＳ Ｐゴシック" pitchFamily="34" charset="-128"/>
                <a:cs typeface="Arial" pitchFamily="34" charset="0"/>
              </a:rPr>
              <a:t>Fund Raising is available to help with Players Registration Fees</a:t>
            </a:r>
          </a:p>
          <a:p>
            <a:pPr algn="ctr"/>
            <a:endParaRPr lang="en-US" sz="500" b="1" i="1" dirty="0" smtClean="0">
              <a:solidFill>
                <a:schemeClr val="bg1"/>
              </a:solidFill>
              <a:ea typeface="ＭＳ Ｐゴシック" pitchFamily="34" charset="-128"/>
              <a:cs typeface="Arial" pitchFamily="34" charset="0"/>
            </a:endParaRPr>
          </a:p>
          <a:p>
            <a:pPr algn="ctr"/>
            <a:endParaRPr lang="en-US" sz="500" b="1" i="1" dirty="0" smtClean="0">
              <a:solidFill>
                <a:schemeClr val="bg1"/>
              </a:solidFill>
              <a:ea typeface="ＭＳ Ｐゴシック" pitchFamily="34" charset="-128"/>
              <a:cs typeface="Arial" pitchFamily="34" charset="0"/>
            </a:endParaRPr>
          </a:p>
          <a:p>
            <a:pPr algn="ctr"/>
            <a:endParaRPr lang="en-US" b="1" i="1" dirty="0" smtClean="0">
              <a:solidFill>
                <a:schemeClr val="bg1"/>
              </a:solidFill>
              <a:ea typeface="ＭＳ Ｐゴシック" pitchFamily="34" charset="-128"/>
              <a:cs typeface="Arial" pitchFamily="34" charset="0"/>
            </a:endParaRPr>
          </a:p>
          <a:p>
            <a:pPr algn="ctr"/>
            <a:endParaRPr lang="en-US" b="1" i="1" dirty="0" smtClean="0">
              <a:solidFill>
                <a:schemeClr val="bg1"/>
              </a:solidFill>
              <a:ea typeface="ＭＳ Ｐゴシック" pitchFamily="34" charset="-128"/>
              <a:cs typeface="Arial" pitchFamily="34" charset="0"/>
            </a:endParaRPr>
          </a:p>
          <a:p>
            <a:pPr algn="ctr"/>
            <a:endParaRPr lang="en-US" b="1" i="1" dirty="0" smtClean="0">
              <a:solidFill>
                <a:schemeClr val="bg1"/>
              </a:solidFill>
              <a:ea typeface="ＭＳ Ｐゴシック" pitchFamily="34" charset="-128"/>
              <a:cs typeface="Arial" pitchFamily="34" charset="0"/>
            </a:endParaRPr>
          </a:p>
          <a:p>
            <a:pPr algn="ctr"/>
            <a:endParaRPr lang="en-US" b="1" i="1" dirty="0" smtClean="0">
              <a:solidFill>
                <a:schemeClr val="bg1"/>
              </a:solidFill>
              <a:ea typeface="ＭＳ Ｐゴシック" pitchFamily="34" charset="-128"/>
              <a:cs typeface="Arial" pitchFamily="34" charset="0"/>
            </a:endParaRPr>
          </a:p>
          <a:p>
            <a:pPr algn="ctr"/>
            <a:endParaRPr lang="en-US" b="1" i="1" dirty="0" smtClean="0">
              <a:solidFill>
                <a:schemeClr val="bg1"/>
              </a:solidFill>
              <a:ea typeface="ＭＳ Ｐゴシック" pitchFamily="34" charset="-128"/>
              <a:cs typeface="Arial" pitchFamily="34" charset="0"/>
            </a:endParaRPr>
          </a:p>
          <a:p>
            <a:pPr algn="ctr"/>
            <a:endParaRPr lang="en-US" b="1" i="1" dirty="0" smtClean="0">
              <a:solidFill>
                <a:srgbClr val="FFFF00"/>
              </a:solidFill>
              <a:ea typeface="ＭＳ Ｐゴシック" pitchFamily="34" charset="-128"/>
              <a:cs typeface="Arial" pitchFamily="34" charset="0"/>
            </a:endParaRPr>
          </a:p>
          <a:p>
            <a:pPr algn="ctr"/>
            <a:endParaRPr lang="en-US" b="1" i="1" dirty="0" smtClean="0">
              <a:solidFill>
                <a:srgbClr val="FFFF00"/>
              </a:solidFill>
              <a:ea typeface="ＭＳ Ｐゴシック" pitchFamily="34" charset="-128"/>
              <a:cs typeface="Arial" pitchFamily="34" charset="0"/>
            </a:endParaRPr>
          </a:p>
          <a:p>
            <a:pPr algn="ctr"/>
            <a:endParaRPr lang="en-US" sz="1800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3581400" cy="5410200"/>
          </a:xfrm>
          <a:prstGeom prst="rect">
            <a:avLst/>
          </a:prstGeom>
          <a:solidFill>
            <a:srgbClr val="003300"/>
          </a:solidFill>
          <a:ln w="25400">
            <a:solidFill>
              <a:srgbClr val="FF99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6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2000" b="1" i="1" dirty="0">
              <a:solidFill>
                <a:srgbClr val="FFFF00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8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8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8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r>
              <a:rPr lang="en-US" sz="1800" dirty="0">
                <a:solidFill>
                  <a:srgbClr val="FFC000"/>
                </a:solidFill>
                <a:latin typeface="Calibri" pitchFamily="34" charset="0"/>
              </a:rPr>
              <a:t>  </a:t>
            </a:r>
          </a:p>
        </p:txBody>
      </p:sp>
      <p:pic>
        <p:nvPicPr>
          <p:cNvPr id="22530" name="Picture 2" descr="18327dd3-ee05-4e75-9c80-c7f6f9e46e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"/>
            <a:ext cx="2819400" cy="2696817"/>
          </a:xfrm>
          <a:prstGeom prst="rect">
            <a:avLst/>
          </a:prstGeom>
          <a:noFill/>
          <a:ln w="9525" algn="in">
            <a:solidFill>
              <a:srgbClr val="FFCC00"/>
            </a:solidFill>
            <a:miter lim="800000"/>
            <a:headEnd/>
            <a:tailEnd/>
          </a:ln>
          <a:effectLst/>
        </p:spPr>
      </p:pic>
      <p:pic>
        <p:nvPicPr>
          <p:cNvPr id="3074" name="Picture 2" descr="Sports | Santa Rosa, CA"/>
          <p:cNvPicPr>
            <a:picLocks noChangeAspect="1" noChangeArrowheads="1"/>
          </p:cNvPicPr>
          <p:nvPr/>
        </p:nvPicPr>
        <p:blipFill>
          <a:blip r:embed="rId4"/>
          <a:srcRect l="16000" r="12000"/>
          <a:stretch>
            <a:fillRect/>
          </a:stretch>
        </p:blipFill>
        <p:spPr bwMode="auto">
          <a:xfrm>
            <a:off x="152400" y="3352800"/>
            <a:ext cx="3291840" cy="16002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</TotalTime>
  <Words>578</Words>
  <Application>Microsoft Office PowerPoint</Application>
  <PresentationFormat>On-screen Show (4:3)</PresentationFormat>
  <Paragraphs>269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Superior</dc:creator>
  <cp:lastModifiedBy>Superior</cp:lastModifiedBy>
  <cp:revision>80</cp:revision>
  <dcterms:created xsi:type="dcterms:W3CDTF">2021-10-27T15:56:30Z</dcterms:created>
  <dcterms:modified xsi:type="dcterms:W3CDTF">2025-10-01T12:08:25Z</dcterms:modified>
</cp:coreProperties>
</file>