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2" r:id="rId4"/>
    <p:sldId id="265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9213-3773-4E80-82A8-D93825EA071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294A1-DD8E-405E-91A7-32D2766E5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BF7B9-F495-430D-BA83-8CF4D949140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37CA-B773-4254-B062-A78C2DA0B1FA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9E3D-FD3B-4C8C-9D6D-146C3CE4F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28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8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2026 </a:t>
            </a:r>
            <a:r>
              <a:rPr lang="en-US" sz="3200" b="1" i="1" dirty="0">
                <a:solidFill>
                  <a:srgbClr val="000066"/>
                </a:solidFill>
                <a:latin typeface="Calibri" pitchFamily="34" charset="0"/>
              </a:rPr>
              <a:t>- </a:t>
            </a:r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National Youth </a:t>
            </a:r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Sports</a:t>
            </a:r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Association</a:t>
            </a: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Team Championship Travel &amp; Awards</a:t>
            </a: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 i="1" dirty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The Ultimate Basketball League for Kids</a:t>
            </a:r>
            <a:r>
              <a:rPr lang="en-US" altLang="en-US" sz="3600" b="1" i="1" dirty="0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828800" y="2514600"/>
            <a:ext cx="5715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9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8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800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28800" y="3657600"/>
            <a:ext cx="5715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20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1800" b="1" i="1" dirty="0">
              <a:latin typeface="Calibri" pitchFamily="34" charset="0"/>
            </a:endParaRPr>
          </a:p>
          <a:p>
            <a:pPr algn="ctr"/>
            <a:endParaRPr lang="en-US" sz="1800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54" name="WordArt 2"/>
          <p:cNvSpPr>
            <a:spLocks noChangeArrowheads="1" noChangeShapeType="1" noTextEdit="1"/>
          </p:cNvSpPr>
          <p:nvPr/>
        </p:nvSpPr>
        <p:spPr bwMode="auto">
          <a:xfrm>
            <a:off x="3048000" y="838200"/>
            <a:ext cx="236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897" t="21623" r="10705" b="21979"/>
          <a:stretch/>
        </p:blipFill>
        <p:spPr bwMode="auto">
          <a:xfrm>
            <a:off x="3733800" y="1524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Picture 2" descr="https://bsbproduction.s3.amazonaws.com/portals/9843/images/basketball_for_all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3657600" cy="2057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1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Each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County Division Champions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winners will receive the following Awards;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Team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Age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Division – Regular Season Champions &amp; Runner - up / Team Trophies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Team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Age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Division – Regular Season Champions &amp; Runner – up / Players Plaques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All – League Team Awards – Top Fifteen (15) Players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Regular Season - Player of the Year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1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1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, 2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, 3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rd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, &amp; 4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Place / Tournament Team Trophies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1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, 2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&amp; 3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rd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Place / Tournament Individuals Awards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Coach’s Tournament Championship Rings &amp; Plaques – Two (2) Coaches per team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Tournament - MVP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Program Director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– Regular Season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Overall - Team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Championship Award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Each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program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will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receive tickets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for the league’s awards banquet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*** Please note all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Coaches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Championship Rings will be given out at the Award Banquet being held at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Hotel in each respective city / TBA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5334000"/>
            <a:ext cx="7391400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- Awards &amp; Coaches' Banquet -</a:t>
            </a: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 advTm="3015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Each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Regional Tournament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Champions winners will receive the following Awards;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Team Grade Division –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Regional Tournament Champions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&amp; Runner – up /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Awards</a:t>
            </a:r>
            <a:endParaRPr lang="en-US" sz="20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All –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Tournament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Team Awards – Top Fifteen (15) Players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Regular Season - Player of the Year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1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1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, 2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&amp; 3</a:t>
            </a:r>
            <a:r>
              <a:rPr lang="en-US" sz="2000" b="1" i="1" baseline="300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rd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Place / Tournament Individuals Awards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Players’ Tournament Championship Rings Plaques – Twelve  (12) Players per team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League &amp; Tournament – MVP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League Raffle winners will be announced at the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Players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Banquet. All of the players and coaches will attend the </a:t>
            </a: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Players banquet </a:t>
            </a:r>
            <a:r>
              <a:rPr lang="en-US" sz="2000" b="1" i="1" dirty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at a school TBA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Also at the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Players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Banquet the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NYSA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will conduct a </a:t>
            </a: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Players’ </a:t>
            </a:r>
            <a:r>
              <a:rPr lang="en-US" sz="20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raffle with door prizes </a:t>
            </a:r>
            <a:endParaRPr lang="en-US" sz="20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334000"/>
            <a:ext cx="7391400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               </a:t>
            </a:r>
            <a:r>
              <a:rPr lang="en-US" sz="3600" b="1" i="1" dirty="0" smtClean="0">
                <a:solidFill>
                  <a:schemeClr val="bg1"/>
                </a:solidFill>
              </a:rPr>
              <a:t>- Players’ </a:t>
            </a:r>
            <a:r>
              <a:rPr lang="en-US" sz="3600" b="1" i="1" dirty="0">
                <a:solidFill>
                  <a:schemeClr val="bg1"/>
                </a:solidFill>
              </a:rPr>
              <a:t>Banquet -</a:t>
            </a: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0485" name="Picture 4" descr="13,001 BEST Raffle Tickets IMAGES, STOCK PHOTOS &amp; VECTORS | Adobe 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876800"/>
            <a:ext cx="1524000" cy="8839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2172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28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8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“Our National Championship Award”</a:t>
            </a:r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828800" y="2514600"/>
            <a:ext cx="5715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9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8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800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28800" y="3657600"/>
            <a:ext cx="5715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20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1800" b="1" i="1" dirty="0">
              <a:latin typeface="Calibri" pitchFamily="34" charset="0"/>
            </a:endParaRPr>
          </a:p>
          <a:p>
            <a:pPr algn="ctr"/>
            <a:endParaRPr lang="en-US" sz="1800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54" name="WordArt 2"/>
          <p:cNvSpPr>
            <a:spLocks noChangeArrowheads="1" noChangeShapeType="1" noTextEdit="1"/>
          </p:cNvSpPr>
          <p:nvPr/>
        </p:nvSpPr>
        <p:spPr bwMode="auto">
          <a:xfrm>
            <a:off x="3048000" y="838200"/>
            <a:ext cx="236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3554" name="Picture 2" descr="2192584448_3feed79a4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93204" cy="4191000"/>
          </a:xfrm>
          <a:prstGeom prst="rect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1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C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5334000"/>
            <a:ext cx="7391400" cy="1524000"/>
          </a:xfrm>
          <a:prstGeom prst="rect">
            <a:avLst/>
          </a:prstGeom>
          <a:solidFill>
            <a:srgbClr val="0D0D0D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</a:rPr>
              <a:t>- </a:t>
            </a:r>
            <a:r>
              <a:rPr lang="en-US" sz="3600" b="1" i="1" dirty="0" smtClean="0">
                <a:solidFill>
                  <a:schemeClr val="bg1"/>
                </a:solidFill>
              </a:rPr>
              <a:t>Regional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</a:rPr>
              <a:t>Championship Ring  -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“National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Youth Sports Association 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Regional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Championship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Plaques</a:t>
            </a:r>
            <a:r>
              <a:rPr lang="en-US" alt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”</a:t>
            </a:r>
            <a:endParaRPr lang="en-US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en-US" sz="800" b="1" i="1" dirty="0">
              <a:solidFill>
                <a:srgbClr val="FF99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000" b="1" i="1" dirty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n-US" altLang="ja-JP" sz="1800" b="1" i="1" dirty="0">
                <a:solidFill>
                  <a:schemeClr val="bg1"/>
                </a:solidFill>
                <a:latin typeface="Times New Roman" pitchFamily="18" charset="0"/>
              </a:rPr>
              <a:t>It gives us great pleasure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Times New Roman" pitchFamily="18" charset="0"/>
              </a:rPr>
              <a:t>to unveil </a:t>
            </a:r>
            <a:r>
              <a:rPr lang="en-US" altLang="ja-JP" sz="1800" b="1" i="1" dirty="0">
                <a:solidFill>
                  <a:schemeClr val="bg1"/>
                </a:solidFill>
                <a:latin typeface="Times New Roman" pitchFamily="18" charset="0"/>
              </a:rPr>
              <a:t>our prestigious </a:t>
            </a:r>
            <a:r>
              <a:rPr lang="en-US" altLang="ja-JP" b="1" i="1" dirty="0" smtClean="0">
                <a:solidFill>
                  <a:srgbClr val="FFC000"/>
                </a:solidFill>
                <a:latin typeface="Times New Roman" pitchFamily="18" charset="0"/>
              </a:rPr>
              <a:t>Regional</a:t>
            </a:r>
            <a:r>
              <a:rPr lang="en-US" altLang="ja-JP" sz="18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ja-JP" sz="1800" b="1" i="1" dirty="0">
                <a:solidFill>
                  <a:srgbClr val="FFC000"/>
                </a:solidFill>
                <a:latin typeface="Times New Roman" pitchFamily="18" charset="0"/>
              </a:rPr>
              <a:t>Championship </a:t>
            </a:r>
            <a:r>
              <a:rPr lang="en-US" altLang="ja-JP" sz="1800" b="1" i="1" dirty="0" smtClean="0">
                <a:solidFill>
                  <a:srgbClr val="FFC000"/>
                </a:solidFill>
                <a:latin typeface="Times New Roman" pitchFamily="18" charset="0"/>
              </a:rPr>
              <a:t>Ring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designed </a:t>
            </a:r>
          </a:p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by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Jostens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Jewelers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</a:rPr>
              <a:t>! League tournament winning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players will be given ring plaques and 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coaches championship rings in honor of their accomplishments during the regular season </a:t>
            </a:r>
            <a:endParaRPr lang="en-US" sz="18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800" b="1" i="1" dirty="0">
                <a:solidFill>
                  <a:srgbClr val="FFCC00"/>
                </a:solidFill>
                <a:latin typeface="Times New Roman" pitchFamily="18" charset="0"/>
              </a:rPr>
              <a:t> </a:t>
            </a:r>
            <a:endParaRPr lang="en-US" sz="800" dirty="0">
              <a:latin typeface="Calibri" pitchFamily="34" charset="0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 b="10412"/>
          <a:stretch>
            <a:fillRect/>
          </a:stretch>
        </p:blipFill>
        <p:spPr bwMode="auto">
          <a:xfrm>
            <a:off x="2133600" y="152400"/>
            <a:ext cx="5257800" cy="3429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45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C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5334000"/>
            <a:ext cx="7391400" cy="1524000"/>
          </a:xfrm>
          <a:prstGeom prst="rect">
            <a:avLst/>
          </a:prstGeom>
          <a:solidFill>
            <a:srgbClr val="0D0D0D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</a:rPr>
              <a:t>- </a:t>
            </a:r>
            <a:r>
              <a:rPr lang="en-US" sz="3600" b="1" i="1" dirty="0" smtClean="0">
                <a:solidFill>
                  <a:schemeClr val="bg1"/>
                </a:solidFill>
              </a:rPr>
              <a:t>State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</a:rPr>
              <a:t>Championship Ring  -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3860800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“National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 Youth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 Sports Association 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State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Championship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Ring</a:t>
            </a:r>
            <a:r>
              <a:rPr lang="en-US" alt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”</a:t>
            </a:r>
            <a:endParaRPr lang="en-US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en-US" sz="800" b="1" i="1" dirty="0">
              <a:solidFill>
                <a:srgbClr val="FF99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000" b="1" i="1" dirty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n-US" altLang="ja-JP" sz="1800" b="1" i="1" dirty="0">
                <a:solidFill>
                  <a:schemeClr val="bg1"/>
                </a:solidFill>
                <a:latin typeface="Times New Roman" pitchFamily="18" charset="0"/>
              </a:rPr>
              <a:t>It gives us great pleasure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Times New Roman" pitchFamily="18" charset="0"/>
              </a:rPr>
              <a:t>to unveil </a:t>
            </a:r>
            <a:r>
              <a:rPr lang="en-US" altLang="ja-JP" sz="1800" b="1" i="1" dirty="0">
                <a:solidFill>
                  <a:schemeClr val="bg1"/>
                </a:solidFill>
                <a:latin typeface="Times New Roman" pitchFamily="18" charset="0"/>
              </a:rPr>
              <a:t>our prestigious </a:t>
            </a:r>
            <a:r>
              <a:rPr lang="en-US" altLang="ja-JP" b="1" i="1" dirty="0" smtClean="0">
                <a:solidFill>
                  <a:srgbClr val="FFC000"/>
                </a:solidFill>
                <a:latin typeface="Times New Roman" pitchFamily="18" charset="0"/>
              </a:rPr>
              <a:t>State</a:t>
            </a:r>
            <a:r>
              <a:rPr lang="en-US" altLang="ja-JP" sz="18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ja-JP" sz="1800" b="1" i="1" dirty="0">
                <a:solidFill>
                  <a:srgbClr val="FFC000"/>
                </a:solidFill>
                <a:latin typeface="Times New Roman" pitchFamily="18" charset="0"/>
              </a:rPr>
              <a:t>Championship </a:t>
            </a:r>
            <a:r>
              <a:rPr lang="en-US" altLang="ja-JP" sz="1800" b="1" i="1" dirty="0" smtClean="0">
                <a:solidFill>
                  <a:srgbClr val="FFC000"/>
                </a:solidFill>
                <a:latin typeface="Times New Roman" pitchFamily="18" charset="0"/>
              </a:rPr>
              <a:t>Ring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designed 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</a:rPr>
              <a:t>by </a:t>
            </a:r>
            <a:endParaRPr lang="en-US" sz="18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Jostens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Jewelers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</a:rPr>
              <a:t>!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State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 Championship winning players will be given ring plaques and coaches championship rings in honor of their accomplishments at the Kids’ Banquet.</a:t>
            </a:r>
          </a:p>
          <a:p>
            <a:pPr algn="ctr" eaLnBrk="0" hangingPunct="0"/>
            <a:r>
              <a:rPr lang="en-US" sz="100" b="1" i="1" dirty="0" smtClean="0">
                <a:solidFill>
                  <a:srgbClr val="FFCC00"/>
                </a:solidFill>
                <a:latin typeface="Times New Roman" pitchFamily="18" charset="0"/>
              </a:rPr>
              <a:t> </a:t>
            </a:r>
            <a:endParaRPr lang="en-US" sz="100" dirty="0" smtClean="0">
              <a:latin typeface="Calibri" pitchFamily="34" charset="0"/>
            </a:endParaRPr>
          </a:p>
          <a:p>
            <a:pPr algn="ctr"/>
            <a:r>
              <a:rPr lang="en-US" sz="800" b="1" i="1" dirty="0">
                <a:solidFill>
                  <a:srgbClr val="FFCC00"/>
                </a:solidFill>
                <a:latin typeface="Times New Roman" pitchFamily="18" charset="0"/>
              </a:rPr>
              <a:t> </a:t>
            </a:r>
            <a:endParaRPr lang="en-US" sz="800" dirty="0">
              <a:latin typeface="Calibri" pitchFamily="34" charset="0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19458" name="Picture 2" descr="ART2238225 (1) Page 01 Snapshot 01"/>
          <p:cNvPicPr>
            <a:picLocks noChangeAspect="1" noChangeArrowheads="1"/>
          </p:cNvPicPr>
          <p:nvPr/>
        </p:nvPicPr>
        <p:blipFill>
          <a:blip r:embed="rId3" cstate="print"/>
          <a:srcRect l="1852" r="1569" b="11035"/>
          <a:stretch>
            <a:fillRect/>
          </a:stretch>
        </p:blipFill>
        <p:spPr bwMode="auto">
          <a:xfrm>
            <a:off x="111480600" y="110621108"/>
            <a:ext cx="3429000" cy="24406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ART2238225 (1) Page 01 Snapshot 01"/>
          <p:cNvPicPr/>
          <p:nvPr/>
        </p:nvPicPr>
        <p:blipFill>
          <a:blip r:embed="rId4"/>
          <a:srcRect l="1852" r="3032" b="11035"/>
          <a:stretch>
            <a:fillRect/>
          </a:stretch>
        </p:blipFill>
        <p:spPr bwMode="auto">
          <a:xfrm>
            <a:off x="2133600" y="228600"/>
            <a:ext cx="5257800" cy="3505200"/>
          </a:xfrm>
          <a:prstGeom prst="rect">
            <a:avLst/>
          </a:prstGeom>
          <a:noFill/>
          <a:ln w="9525" algn="in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23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FFC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5334000"/>
            <a:ext cx="7391400" cy="1524000"/>
          </a:xfrm>
          <a:prstGeom prst="rect">
            <a:avLst/>
          </a:prstGeom>
          <a:solidFill>
            <a:srgbClr val="0D0D0D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</a:rPr>
              <a:t>-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  <a:ea typeface="+mn-ea"/>
              </a:rPr>
              <a:t>National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ea typeface="+mn-ea"/>
              </a:rPr>
              <a:t>Championship Ring  -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386080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“National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Youth Sports Association 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National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Championship Ring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  <a:endParaRPr lang="en-US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en-US" sz="800" b="1" i="1" dirty="0">
              <a:solidFill>
                <a:srgbClr val="FF99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000" b="1" i="1" dirty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n-US" altLang="ja-JP" sz="1800" b="1" i="1" dirty="0">
                <a:solidFill>
                  <a:schemeClr val="bg1"/>
                </a:solidFill>
                <a:latin typeface="Times New Roman" pitchFamily="18" charset="0"/>
              </a:rPr>
              <a:t>It gives us great pleasure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Times New Roman" pitchFamily="18" charset="0"/>
              </a:rPr>
              <a:t>to unveil </a:t>
            </a:r>
            <a:r>
              <a:rPr lang="en-US" altLang="ja-JP" sz="1800" b="1" i="1" dirty="0">
                <a:solidFill>
                  <a:schemeClr val="bg1"/>
                </a:solidFill>
                <a:latin typeface="Times New Roman" pitchFamily="18" charset="0"/>
              </a:rPr>
              <a:t>our prestigious </a:t>
            </a:r>
            <a:r>
              <a:rPr lang="en-US" altLang="ja-JP" sz="1800" b="1" i="1" dirty="0" smtClean="0">
                <a:solidFill>
                  <a:srgbClr val="FFC000"/>
                </a:solidFill>
                <a:latin typeface="Times New Roman" pitchFamily="18" charset="0"/>
              </a:rPr>
              <a:t>National </a:t>
            </a:r>
            <a:r>
              <a:rPr lang="en-US" altLang="ja-JP" sz="1800" b="1" i="1" dirty="0">
                <a:solidFill>
                  <a:srgbClr val="FFC000"/>
                </a:solidFill>
                <a:latin typeface="Times New Roman" pitchFamily="18" charset="0"/>
              </a:rPr>
              <a:t>Championship </a:t>
            </a:r>
            <a:r>
              <a:rPr lang="en-US" altLang="ja-JP" sz="1800" b="1" i="1" dirty="0" smtClean="0">
                <a:solidFill>
                  <a:srgbClr val="FFC000"/>
                </a:solidFill>
                <a:latin typeface="Times New Roman" pitchFamily="18" charset="0"/>
              </a:rPr>
              <a:t>Ring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designed </a:t>
            </a:r>
          </a:p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by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Jostens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</a:rPr>
              <a:t>Jewelers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</a:rPr>
              <a:t>! </a:t>
            </a:r>
            <a:r>
              <a:rPr lang="en-US" b="1" i="1" dirty="0">
                <a:solidFill>
                  <a:srgbClr val="FFCC00"/>
                </a:solidFill>
                <a:latin typeface="Times New Roman" pitchFamily="18" charset="0"/>
              </a:rPr>
              <a:t> 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</a:rPr>
              <a:t>National Championship winning players will receive ring plaques &amp; coaches will receive championship rings in honor of their accomplishments at the Banquet.</a:t>
            </a:r>
          </a:p>
          <a:p>
            <a:pPr algn="ctr"/>
            <a:endParaRPr lang="en-US" sz="800" dirty="0">
              <a:latin typeface="Calibri" pitchFamily="34" charset="0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5019" t="13009" r="6515" b="13821"/>
          <a:stretch>
            <a:fillRect/>
          </a:stretch>
        </p:blipFill>
        <p:spPr bwMode="auto">
          <a:xfrm>
            <a:off x="1981200" y="228600"/>
            <a:ext cx="5410200" cy="3429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506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000" b="1" i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752600" y="5334000"/>
            <a:ext cx="7391400" cy="1524000"/>
          </a:xfrm>
          <a:prstGeom prst="rect">
            <a:avLst/>
          </a:prstGeom>
          <a:solidFill>
            <a:srgbClr val="0D0D0D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Championship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Team Travel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The </a:t>
            </a:r>
            <a:r>
              <a:rPr lang="en-US" altLang="en-US" b="1" i="1" dirty="0" smtClean="0">
                <a:solidFill>
                  <a:srgbClr val="FFCC00"/>
                </a:solidFill>
                <a:latin typeface="Times New Roman" pitchFamily="18" charset="0"/>
              </a:rPr>
              <a:t>NYSA </a:t>
            </a: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will provide all funding for the </a:t>
            </a:r>
            <a:r>
              <a:rPr lang="en-US" altLang="en-US" b="1" i="1" dirty="0" smtClean="0">
                <a:solidFill>
                  <a:srgbClr val="FFCC00"/>
                </a:solidFill>
                <a:latin typeface="Times New Roman" pitchFamily="18" charset="0"/>
              </a:rPr>
              <a:t>Regional </a:t>
            </a: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Champions to travel to the </a:t>
            </a:r>
            <a:endParaRPr lang="en-US" altLang="en-US" b="1" i="1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/>
            <a:r>
              <a:rPr lang="en-US" altLang="en-US" b="1" i="1" dirty="0" smtClean="0">
                <a:solidFill>
                  <a:srgbClr val="FFCC00"/>
                </a:solidFill>
                <a:latin typeface="Times New Roman" pitchFamily="18" charset="0"/>
              </a:rPr>
              <a:t>State </a:t>
            </a: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&amp; National Championship  tournaments. The league will also provide team uniforms </a:t>
            </a:r>
            <a:endParaRPr lang="en-US" altLang="en-US" b="1" i="1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/>
            <a:r>
              <a:rPr lang="en-US" altLang="en-US" b="1" i="1" dirty="0" smtClean="0">
                <a:solidFill>
                  <a:srgbClr val="FFCC00"/>
                </a:solidFill>
                <a:latin typeface="Times New Roman" pitchFamily="18" charset="0"/>
              </a:rPr>
              <a:t>from </a:t>
            </a: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each state championship team, so they will be represented at the national tournament. </a:t>
            </a:r>
          </a:p>
          <a:p>
            <a:pPr algn="ctr"/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Hotels and travel will be paid for by the </a:t>
            </a:r>
            <a:r>
              <a:rPr lang="en-US" altLang="en-US" b="1" i="1" dirty="0" smtClean="0">
                <a:solidFill>
                  <a:srgbClr val="FFCC00"/>
                </a:solidFill>
                <a:latin typeface="Times New Roman" pitchFamily="18" charset="0"/>
              </a:rPr>
              <a:t>NYSA</a:t>
            </a: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! </a:t>
            </a:r>
            <a:r>
              <a:rPr lang="en-US" altLang="en-US" b="1" i="1" dirty="0" smtClean="0">
                <a:solidFill>
                  <a:srgbClr val="FFCC00"/>
                </a:solidFill>
                <a:latin typeface="Times New Roman" pitchFamily="18" charset="0"/>
              </a:rPr>
              <a:t>National Championships will held in Las Vegas</a:t>
            </a:r>
            <a:endParaRPr lang="en-US" altLang="en-US" b="1" i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pic>
        <p:nvPicPr>
          <p:cNvPr id="17413" name="Picture 4" descr="keio-plaza-hotel-sappo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18800" y="111325025"/>
            <a:ext cx="4371975" cy="2482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414" name="Picture 5" descr="keio-plaza-hotel-sappo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5635625" cy="3200400"/>
          </a:xfrm>
          <a:prstGeom prst="rect">
            <a:avLst/>
          </a:prstGeom>
          <a:noFill/>
          <a:ln w="9525" algn="in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4422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508</Words>
  <Application>Microsoft Office PowerPoint</Application>
  <PresentationFormat>On-screen Show (4:3)</PresentationFormat>
  <Paragraphs>193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Superior</dc:creator>
  <cp:lastModifiedBy>Superior</cp:lastModifiedBy>
  <cp:revision>35</cp:revision>
  <dcterms:created xsi:type="dcterms:W3CDTF">2022-05-04T13:07:21Z</dcterms:created>
  <dcterms:modified xsi:type="dcterms:W3CDTF">2025-10-01T12:27:09Z</dcterms:modified>
</cp:coreProperties>
</file>