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6" r:id="rId4"/>
    <p:sldId id="258" r:id="rId5"/>
    <p:sldId id="259" r:id="rId6"/>
    <p:sldId id="262" r:id="rId7"/>
    <p:sldId id="277" r:id="rId8"/>
    <p:sldId id="263" r:id="rId9"/>
    <p:sldId id="264" r:id="rId10"/>
    <p:sldId id="265" r:id="rId11"/>
    <p:sldId id="266" r:id="rId12"/>
    <p:sldId id="267" r:id="rId13"/>
    <p:sldId id="268" r:id="rId14"/>
    <p:sldId id="275"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4C0AE-2E4C-45AD-BDD8-7A13BD6F04CD}" type="datetimeFigureOut">
              <a:rPr lang="en-US" smtClean="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1181B7-2999-468B-982A-4F94FF89D0D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4C0AE-2E4C-45AD-BDD8-7A13BD6F04CD}" type="datetimeFigureOut">
              <a:rPr lang="en-US" smtClean="0"/>
              <a:pPr/>
              <a:t>10/1/2025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181B7-2999-468B-982A-4F94FF89D0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5410200"/>
          </a:xfrm>
          <a:prstGeom prst="rect">
            <a:avLst/>
          </a:prstGeom>
          <a:solidFill>
            <a:schemeClr val="bg1"/>
          </a:solidFill>
          <a:ln w="25400">
            <a:solidFill>
              <a:srgbClr val="FFC000"/>
            </a:solidFill>
            <a:miter lim="800000"/>
            <a:headEnd/>
            <a:tailEnd/>
          </a:ln>
        </p:spPr>
        <p:txBody>
          <a:bodyPr anchor="ctr"/>
          <a:lstStyle/>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28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800" b="1" i="1" dirty="0" smtClean="0">
              <a:solidFill>
                <a:srgbClr val="000066"/>
              </a:solidFill>
              <a:latin typeface="Calibri" pitchFamily="34" charset="0"/>
            </a:endParaRPr>
          </a:p>
          <a:p>
            <a:pPr algn="ctr"/>
            <a:endParaRPr lang="en-US" sz="800" b="1" i="1" dirty="0" smtClean="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r>
              <a:rPr lang="en-US" sz="3200" b="1" i="1" dirty="0" smtClean="0">
                <a:solidFill>
                  <a:srgbClr val="000066"/>
                </a:solidFill>
                <a:latin typeface="Calibri" pitchFamily="34" charset="0"/>
              </a:rPr>
              <a:t>2026 </a:t>
            </a:r>
            <a:r>
              <a:rPr lang="en-US" sz="3200" b="1" i="1" dirty="0">
                <a:solidFill>
                  <a:srgbClr val="000066"/>
                </a:solidFill>
                <a:latin typeface="Calibri" pitchFamily="34" charset="0"/>
              </a:rPr>
              <a:t>- </a:t>
            </a:r>
            <a:r>
              <a:rPr lang="en-US" sz="3200" b="1" i="1" dirty="0" smtClean="0">
                <a:solidFill>
                  <a:srgbClr val="000066"/>
                </a:solidFill>
                <a:latin typeface="Calibri" pitchFamily="34" charset="0"/>
              </a:rPr>
              <a:t>National Youth Sports Association</a:t>
            </a:r>
          </a:p>
          <a:p>
            <a:pPr algn="ctr"/>
            <a:endParaRPr lang="en-US" sz="5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600" b="1" i="1" dirty="0" smtClean="0">
              <a:solidFill>
                <a:srgbClr val="000066"/>
              </a:solidFill>
              <a:latin typeface="Calibri" pitchFamily="34" charset="0"/>
            </a:endParaRPr>
          </a:p>
          <a:p>
            <a:pPr algn="ctr"/>
            <a:endParaRPr lang="en-US" sz="600" b="1" i="1" dirty="0">
              <a:solidFill>
                <a:srgbClr val="000066"/>
              </a:solidFill>
              <a:latin typeface="Calibri" pitchFamily="34" charset="0"/>
            </a:endParaRPr>
          </a:p>
          <a:p>
            <a:pPr algn="ctr"/>
            <a:r>
              <a:rPr lang="en-US" sz="3200" b="1" i="1" dirty="0" smtClean="0">
                <a:solidFill>
                  <a:srgbClr val="000066"/>
                </a:solidFill>
                <a:latin typeface="Calibri" pitchFamily="34" charset="0"/>
              </a:rPr>
              <a:t>County League Directors’ – Job Descriptions</a:t>
            </a: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smtClean="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32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p:txBody>
      </p:sp>
      <p:sp>
        <p:nvSpPr>
          <p:cNvPr id="2051" name="Rectangle 2"/>
          <p:cNvSpPr>
            <a:spLocks noChangeArrowheads="1"/>
          </p:cNvSpPr>
          <p:nvPr/>
        </p:nvSpPr>
        <p:spPr bwMode="auto">
          <a:xfrm>
            <a:off x="0" y="5410200"/>
            <a:ext cx="9144000" cy="1447800"/>
          </a:xfrm>
          <a:prstGeom prst="rect">
            <a:avLst/>
          </a:prstGeom>
          <a:solidFill>
            <a:schemeClr val="tx1"/>
          </a:solidFill>
          <a:ln w="25400">
            <a:solidFill>
              <a:srgbClr val="FFC000"/>
            </a:solidFill>
            <a:miter lim="800000"/>
            <a:headEnd/>
            <a:tailEnd/>
          </a:ln>
        </p:spPr>
        <p:txBody>
          <a:bodyPr anchor="ctr"/>
          <a:lstStyle/>
          <a:p>
            <a:pPr algn="ctr"/>
            <a:r>
              <a:rPr lang="en-US" altLang="en-US" sz="3600" b="1" i="1" dirty="0">
                <a:solidFill>
                  <a:schemeClr val="bg1"/>
                </a:solidFill>
                <a:latin typeface="Calibri" pitchFamily="34" charset="0"/>
              </a:rPr>
              <a:t>“</a:t>
            </a:r>
            <a:r>
              <a:rPr lang="en-US" sz="3600" b="1" i="1" dirty="0">
                <a:solidFill>
                  <a:schemeClr val="bg1"/>
                </a:solidFill>
                <a:latin typeface="Calibri" pitchFamily="34" charset="0"/>
              </a:rPr>
              <a:t>The Ultimate Basketball League for Kids</a:t>
            </a:r>
            <a:r>
              <a:rPr lang="en-US" altLang="en-US" sz="3600" b="1" i="1" dirty="0">
                <a:solidFill>
                  <a:schemeClr val="bg1"/>
                </a:solidFill>
                <a:latin typeface="Calibri" pitchFamily="34" charset="0"/>
              </a:rPr>
              <a:t>”</a:t>
            </a:r>
            <a:endParaRPr lang="en-US" sz="3600" b="1" i="1" dirty="0">
              <a:solidFill>
                <a:schemeClr val="bg1"/>
              </a:solidFill>
              <a:latin typeface="Calibri" pitchFamily="34" charset="0"/>
            </a:endParaRPr>
          </a:p>
        </p:txBody>
      </p:sp>
      <p:sp>
        <p:nvSpPr>
          <p:cNvPr id="2052" name="TextBox 5"/>
          <p:cNvSpPr txBox="1">
            <a:spLocks noChangeArrowheads="1"/>
          </p:cNvSpPr>
          <p:nvPr/>
        </p:nvSpPr>
        <p:spPr bwMode="auto">
          <a:xfrm>
            <a:off x="1828800" y="2514600"/>
            <a:ext cx="5715000" cy="615553"/>
          </a:xfrm>
          <a:prstGeom prst="rect">
            <a:avLst/>
          </a:prstGeom>
          <a:noFill/>
          <a:ln w="9525">
            <a:noFill/>
            <a:miter lim="800000"/>
            <a:headEnd/>
            <a:tailEnd/>
          </a:ln>
        </p:spPr>
        <p:txBody>
          <a:bodyPr>
            <a:spAutoFit/>
          </a:bodyPr>
          <a:lstStyle/>
          <a:p>
            <a:pPr algn="ctr"/>
            <a:endParaRPr lang="en-US" sz="900" b="1" i="1" dirty="0">
              <a:solidFill>
                <a:srgbClr val="006600"/>
              </a:solidFill>
              <a:latin typeface="Calibri" pitchFamily="34" charset="0"/>
            </a:endParaRPr>
          </a:p>
          <a:p>
            <a:pPr algn="ctr"/>
            <a:endParaRPr lang="en-US" sz="900" b="1" i="1" dirty="0">
              <a:solidFill>
                <a:srgbClr val="006600"/>
              </a:solidFill>
              <a:latin typeface="Calibri" pitchFamily="34" charset="0"/>
            </a:endParaRPr>
          </a:p>
          <a:p>
            <a:pPr algn="ctr"/>
            <a:endParaRPr lang="en-US" sz="800" b="1" i="1" dirty="0">
              <a:solidFill>
                <a:srgbClr val="006600"/>
              </a:solidFill>
              <a:latin typeface="Calibri" pitchFamily="34" charset="0"/>
            </a:endParaRPr>
          </a:p>
          <a:p>
            <a:pPr algn="ctr"/>
            <a:endParaRPr lang="en-US" sz="800" b="1" i="1" dirty="0">
              <a:solidFill>
                <a:srgbClr val="006600"/>
              </a:solidFill>
              <a:latin typeface="Calibri" pitchFamily="34" charset="0"/>
            </a:endParaRPr>
          </a:p>
        </p:txBody>
      </p:sp>
      <p:sp>
        <p:nvSpPr>
          <p:cNvPr id="2053" name="TextBox 7"/>
          <p:cNvSpPr txBox="1">
            <a:spLocks noChangeArrowheads="1"/>
          </p:cNvSpPr>
          <p:nvPr/>
        </p:nvSpPr>
        <p:spPr bwMode="auto">
          <a:xfrm>
            <a:off x="1828800" y="3657600"/>
            <a:ext cx="5715000" cy="1600438"/>
          </a:xfrm>
          <a:prstGeom prst="rect">
            <a:avLst/>
          </a:prstGeom>
          <a:noFill/>
          <a:ln w="9525">
            <a:noFill/>
            <a:miter lim="800000"/>
            <a:headEnd/>
            <a:tailEnd/>
          </a:ln>
        </p:spPr>
        <p:txBody>
          <a:bodyPr>
            <a:spAutoFit/>
          </a:bodyPr>
          <a:lstStyle/>
          <a:p>
            <a:pPr algn="ctr"/>
            <a:endParaRPr lang="en-US" sz="1800" b="1" i="1" dirty="0">
              <a:latin typeface="Calibri" pitchFamily="34" charset="0"/>
            </a:endParaRPr>
          </a:p>
          <a:p>
            <a:pPr algn="ctr"/>
            <a:endParaRPr lang="en-US" sz="800" b="1" i="1" dirty="0">
              <a:latin typeface="Calibri" pitchFamily="34" charset="0"/>
            </a:endParaRPr>
          </a:p>
          <a:p>
            <a:pPr algn="ctr"/>
            <a:endParaRPr lang="en-US" sz="800" b="1" i="1" dirty="0">
              <a:latin typeface="Calibri" pitchFamily="34" charset="0"/>
            </a:endParaRPr>
          </a:p>
          <a:p>
            <a:pPr algn="ctr"/>
            <a:endParaRPr lang="en-US" sz="800" b="1" i="1" dirty="0">
              <a:latin typeface="Calibri" pitchFamily="34" charset="0"/>
            </a:endParaRPr>
          </a:p>
          <a:p>
            <a:pPr algn="ctr"/>
            <a:endParaRPr lang="en-US" sz="2000" b="1" i="1" dirty="0">
              <a:solidFill>
                <a:srgbClr val="006600"/>
              </a:solidFill>
              <a:latin typeface="Calibri" pitchFamily="34" charset="0"/>
            </a:endParaRPr>
          </a:p>
          <a:p>
            <a:pPr algn="ctr"/>
            <a:endParaRPr lang="en-US" sz="1800" b="1" i="1" dirty="0">
              <a:latin typeface="Calibri" pitchFamily="34" charset="0"/>
            </a:endParaRPr>
          </a:p>
          <a:p>
            <a:pPr algn="ctr"/>
            <a:endParaRPr lang="en-US" sz="1800" b="1" i="1" dirty="0">
              <a:solidFill>
                <a:srgbClr val="006600"/>
              </a:solidFill>
              <a:latin typeface="Calibri" pitchFamily="34" charset="0"/>
            </a:endParaRPr>
          </a:p>
        </p:txBody>
      </p:sp>
      <p:sp>
        <p:nvSpPr>
          <p:cNvPr id="2054" name="WordArt 2"/>
          <p:cNvSpPr>
            <a:spLocks noChangeArrowheads="1" noChangeShapeType="1" noTextEdit="1"/>
          </p:cNvSpPr>
          <p:nvPr/>
        </p:nvSpPr>
        <p:spPr bwMode="auto">
          <a:xfrm>
            <a:off x="3048000" y="838200"/>
            <a:ext cx="2362200" cy="533400"/>
          </a:xfrm>
          <a:prstGeom prst="rect">
            <a:avLst/>
          </a:prstGeom>
        </p:spPr>
        <p:txBody>
          <a:bodyPr wrap="none" fromWordArt="1">
            <a:prstTxWarp prst="textPlain">
              <a:avLst>
                <a:gd name="adj" fmla="val 50000"/>
              </a:avLst>
            </a:prstTxWarp>
          </a:bodyPr>
          <a:lstStyle/>
          <a:p>
            <a:pPr algn="ctr"/>
            <a:endParaRPr lang="en-US" sz="3600" b="1" kern="10" dirty="0">
              <a:ln w="19050">
                <a:solidFill>
                  <a:srgbClr val="000000"/>
                </a:solidFill>
                <a:round/>
                <a:headEnd/>
                <a:tailEnd/>
              </a:ln>
              <a:solidFill>
                <a:srgbClr val="FFCC00"/>
              </a:solidFill>
              <a:effectLst>
                <a:outerShdw dist="35921" dir="2700000" algn="ctr" rotWithShape="0">
                  <a:srgbClr val="990000"/>
                </a:outerShdw>
              </a:effectLst>
              <a:latin typeface="Impact"/>
            </a:endParaRPr>
          </a:p>
        </p:txBody>
      </p:sp>
      <p:pic>
        <p:nvPicPr>
          <p:cNvPr id="11" name="Picture 10"/>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13897" t="21623" r="10705" b="21979"/>
          <a:stretch/>
        </p:blipFill>
        <p:spPr bwMode="auto">
          <a:xfrm>
            <a:off x="3733800" y="76200"/>
            <a:ext cx="2057400" cy="1219200"/>
          </a:xfrm>
          <a:prstGeom prst="rect">
            <a:avLst/>
          </a:prstGeom>
          <a:noFill/>
          <a:ln>
            <a:noFill/>
          </a:ln>
          <a:effectLst/>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9" name="Picture 2" descr="https://bsbproduction.s3.amazonaws.com/portals/9843/images/basketball_for_all_s.jpg"/>
          <p:cNvPicPr>
            <a:picLocks noChangeAspect="1" noChangeArrowheads="1"/>
          </p:cNvPicPr>
          <p:nvPr/>
        </p:nvPicPr>
        <p:blipFill>
          <a:blip r:embed="rId3" cstate="print"/>
          <a:srcRect/>
          <a:stretch>
            <a:fillRect/>
          </a:stretch>
        </p:blipFill>
        <p:spPr bwMode="auto">
          <a:xfrm>
            <a:off x="3200400" y="2286000"/>
            <a:ext cx="3488634" cy="2057400"/>
          </a:xfrm>
          <a:prstGeom prst="rect">
            <a:avLst/>
          </a:prstGeom>
          <a:noFill/>
          <a:ln w="9525">
            <a:solidFill>
              <a:srgbClr val="FFC000"/>
            </a:solidFill>
            <a:miter lim="800000"/>
            <a:headEnd/>
            <a:tailEnd/>
          </a:ln>
        </p:spPr>
      </p:pic>
    </p:spTree>
  </p:cSld>
  <p:clrMapOvr>
    <a:masterClrMapping/>
  </p:clrMapOvr>
  <p:transition advTm="412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Working Together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lvl="0" algn="ctr"/>
            <a:r>
              <a:rPr lang="en-US" b="1" i="1" dirty="0" smtClean="0">
                <a:solidFill>
                  <a:schemeClr val="bg1"/>
                </a:solidFill>
              </a:rPr>
              <a:t>The </a:t>
            </a:r>
            <a:r>
              <a:rPr lang="en-US" b="1" i="1" dirty="0" smtClean="0">
                <a:solidFill>
                  <a:srgbClr val="FFFF00"/>
                </a:solidFill>
              </a:rPr>
              <a:t>County Director </a:t>
            </a:r>
            <a:r>
              <a:rPr lang="en-US" b="1" i="1" dirty="0" smtClean="0">
                <a:solidFill>
                  <a:schemeClr val="bg1"/>
                </a:solidFill>
              </a:rPr>
              <a:t>will </a:t>
            </a:r>
            <a:r>
              <a:rPr lang="en-US" b="1" i="1" dirty="0">
                <a:solidFill>
                  <a:schemeClr val="bg1"/>
                </a:solidFill>
              </a:rPr>
              <a:t>work closely with </a:t>
            </a:r>
            <a:r>
              <a:rPr lang="en-US" b="1" i="1" dirty="0" smtClean="0">
                <a:solidFill>
                  <a:schemeClr val="bg1"/>
                </a:solidFill>
              </a:rPr>
              <a:t>the NYSA </a:t>
            </a:r>
            <a:r>
              <a:rPr lang="en-US" b="1" i="1" dirty="0" smtClean="0">
                <a:solidFill>
                  <a:srgbClr val="FFFF00"/>
                </a:solidFill>
              </a:rPr>
              <a:t>State </a:t>
            </a:r>
            <a:r>
              <a:rPr lang="en-US" b="1" i="1" dirty="0">
                <a:solidFill>
                  <a:srgbClr val="FFFF00"/>
                </a:solidFill>
              </a:rPr>
              <a:t>&amp; Executive Regional </a:t>
            </a:r>
            <a:r>
              <a:rPr lang="en-US" b="1" i="1" dirty="0" smtClean="0">
                <a:solidFill>
                  <a:srgbClr val="FFFF00"/>
                </a:solidFill>
              </a:rPr>
              <a:t>Directors </a:t>
            </a:r>
            <a:r>
              <a:rPr lang="en-US" b="1" i="1" dirty="0" smtClean="0">
                <a:solidFill>
                  <a:schemeClr val="bg1"/>
                </a:solidFill>
              </a:rPr>
              <a:t>within their </a:t>
            </a:r>
            <a:r>
              <a:rPr lang="en-US" b="1" i="1" dirty="0">
                <a:solidFill>
                  <a:schemeClr val="bg1"/>
                </a:solidFill>
              </a:rPr>
              <a:t>respective </a:t>
            </a:r>
            <a:r>
              <a:rPr lang="en-US" b="1" i="1" dirty="0" smtClean="0">
                <a:solidFill>
                  <a:schemeClr val="bg1"/>
                </a:solidFill>
              </a:rPr>
              <a:t>regions to ensure the overall success of NYSA! Team work make the dream work, so let work together!</a:t>
            </a:r>
            <a:endParaRPr lang="en-US" b="1" i="1" dirty="0">
              <a:solidFill>
                <a:schemeClr val="bg1"/>
              </a:solidFill>
            </a:endParaRPr>
          </a:p>
          <a:p>
            <a:pPr algn="ctr"/>
            <a:endParaRPr lang="en-US" b="1" i="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06" name="Picture 2" descr="Leadership - Teamwork - Success Stock Illustration | Adobe Stock"/>
          <p:cNvPicPr>
            <a:picLocks noChangeAspect="1" noChangeArrowheads="1"/>
          </p:cNvPicPr>
          <p:nvPr/>
        </p:nvPicPr>
        <p:blipFill>
          <a:blip r:embed="rId3"/>
          <a:srcRect l="6000" t="6000" r="10001" b="11200"/>
          <a:stretch>
            <a:fillRect/>
          </a:stretch>
        </p:blipFill>
        <p:spPr bwMode="auto">
          <a:xfrm>
            <a:off x="3048000" y="381000"/>
            <a:ext cx="3478385" cy="3429000"/>
          </a:xfrm>
          <a:prstGeom prst="rect">
            <a:avLst/>
          </a:prstGeom>
          <a:noFill/>
          <a:ln w="9525" algn="in">
            <a:solidFill>
              <a:srgbClr val="FFC0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The Landscape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lvl="0" algn="ctr"/>
            <a:r>
              <a:rPr lang="en-US" b="1" i="1" dirty="0" smtClean="0">
                <a:solidFill>
                  <a:schemeClr val="bg1"/>
                </a:solidFill>
              </a:rPr>
              <a:t>The </a:t>
            </a:r>
            <a:r>
              <a:rPr lang="en-US" b="1" i="1" dirty="0" smtClean="0">
                <a:solidFill>
                  <a:srgbClr val="FFFF00"/>
                </a:solidFill>
              </a:rPr>
              <a:t>County Director </a:t>
            </a:r>
            <a:r>
              <a:rPr lang="en-US" b="1" i="1" dirty="0" smtClean="0">
                <a:solidFill>
                  <a:schemeClr val="bg1"/>
                </a:solidFill>
              </a:rPr>
              <a:t>should have some knowledge, but not limited to the </a:t>
            </a:r>
            <a:r>
              <a:rPr lang="en-US" b="1" i="1" dirty="0">
                <a:solidFill>
                  <a:schemeClr val="bg1"/>
                </a:solidFill>
              </a:rPr>
              <a:t>youth travel ball landscape at the lower &amp; middle Schools levels in their respective </a:t>
            </a:r>
            <a:r>
              <a:rPr lang="en-US" b="1" i="1" dirty="0" smtClean="0">
                <a:solidFill>
                  <a:schemeClr val="bg1"/>
                </a:solidFill>
              </a:rPr>
              <a:t>area. Not having the knowledge, doesn’t prevent any person from applying for the County Director </a:t>
            </a:r>
          </a:p>
          <a:p>
            <a:pPr lvl="0" algn="ctr"/>
            <a:r>
              <a:rPr lang="en-US" b="1" i="1" dirty="0" smtClean="0">
                <a:solidFill>
                  <a:schemeClr val="bg1"/>
                </a:solidFill>
              </a:rPr>
              <a:t>position in any market!</a:t>
            </a:r>
            <a:endParaRPr lang="en-US" b="1" i="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0" name="Picture 2" descr="Broadcasters Fired After Body Shaming Girls at High School Basketball Game  | PEOPLE.com"/>
          <p:cNvPicPr>
            <a:picLocks noChangeAspect="1" noChangeArrowheads="1"/>
          </p:cNvPicPr>
          <p:nvPr/>
        </p:nvPicPr>
        <p:blipFill>
          <a:blip r:embed="rId3" cstate="print"/>
          <a:srcRect r="27185"/>
          <a:stretch>
            <a:fillRect/>
          </a:stretch>
        </p:blipFill>
        <p:spPr bwMode="auto">
          <a:xfrm>
            <a:off x="2895600" y="304800"/>
            <a:ext cx="3733800" cy="3418205"/>
          </a:xfrm>
          <a:prstGeom prst="rect">
            <a:avLst/>
          </a:prstGeom>
          <a:noFill/>
          <a:ln w="9525" algn="in">
            <a:solidFill>
              <a:srgbClr val="FFC000"/>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The Connection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lvl="0" algn="ctr"/>
            <a:r>
              <a:rPr lang="en-US" b="1" i="1" dirty="0" smtClean="0">
                <a:solidFill>
                  <a:schemeClr val="bg1"/>
                </a:solidFill>
              </a:rPr>
              <a:t>The </a:t>
            </a:r>
            <a:r>
              <a:rPr lang="en-US" b="1" i="1" dirty="0" smtClean="0">
                <a:solidFill>
                  <a:srgbClr val="FFFF00"/>
                </a:solidFill>
              </a:rPr>
              <a:t>County Director </a:t>
            </a:r>
            <a:r>
              <a:rPr lang="en-US" b="1" i="1" dirty="0" smtClean="0">
                <a:solidFill>
                  <a:schemeClr val="bg1"/>
                </a:solidFill>
              </a:rPr>
              <a:t>must </a:t>
            </a:r>
            <a:r>
              <a:rPr lang="en-US" b="1" i="1" dirty="0">
                <a:solidFill>
                  <a:schemeClr val="bg1"/>
                </a:solidFill>
              </a:rPr>
              <a:t>be able to help </a:t>
            </a:r>
            <a:r>
              <a:rPr lang="en-US" b="1" i="1" dirty="0" smtClean="0">
                <a:solidFill>
                  <a:schemeClr val="bg1"/>
                </a:solidFill>
              </a:rPr>
              <a:t>the NYSA </a:t>
            </a:r>
            <a:r>
              <a:rPr lang="en-US" b="1" i="1" dirty="0">
                <a:solidFill>
                  <a:schemeClr val="bg1"/>
                </a:solidFill>
              </a:rPr>
              <a:t>organization in securing </a:t>
            </a:r>
            <a:r>
              <a:rPr lang="en-US" b="1" i="1" dirty="0" smtClean="0">
                <a:solidFill>
                  <a:schemeClr val="bg1"/>
                </a:solidFill>
              </a:rPr>
              <a:t>teams for their </a:t>
            </a:r>
            <a:r>
              <a:rPr lang="en-US" b="1" i="1" dirty="0">
                <a:solidFill>
                  <a:schemeClr val="bg1"/>
                </a:solidFill>
              </a:rPr>
              <a:t>basketball </a:t>
            </a:r>
            <a:r>
              <a:rPr lang="en-US" b="1" i="1" dirty="0" smtClean="0">
                <a:solidFill>
                  <a:schemeClr val="bg1"/>
                </a:solidFill>
              </a:rPr>
              <a:t>league </a:t>
            </a:r>
            <a:r>
              <a:rPr lang="en-US" b="1" i="1" dirty="0">
                <a:solidFill>
                  <a:schemeClr val="bg1"/>
                </a:solidFill>
              </a:rPr>
              <a:t>within your respective </a:t>
            </a:r>
            <a:r>
              <a:rPr lang="en-US" b="1" i="1" dirty="0" smtClean="0">
                <a:solidFill>
                  <a:schemeClr val="bg1"/>
                </a:solidFill>
              </a:rPr>
              <a:t>county. </a:t>
            </a:r>
            <a:r>
              <a:rPr lang="en-US" b="1" i="1" dirty="0">
                <a:solidFill>
                  <a:schemeClr val="bg1"/>
                </a:solidFill>
              </a:rPr>
              <a:t>Connections </a:t>
            </a:r>
            <a:r>
              <a:rPr lang="en-US" b="1" i="1" dirty="0" smtClean="0">
                <a:solidFill>
                  <a:schemeClr val="bg1"/>
                </a:solidFill>
              </a:rPr>
              <a:t>to middle </a:t>
            </a:r>
            <a:r>
              <a:rPr lang="en-US" b="1" i="1" dirty="0">
                <a:solidFill>
                  <a:schemeClr val="bg1"/>
                </a:solidFill>
              </a:rPr>
              <a:t>schools coaches is also </a:t>
            </a:r>
            <a:r>
              <a:rPr lang="en-US" b="1" i="1" dirty="0" smtClean="0">
                <a:solidFill>
                  <a:schemeClr val="bg1"/>
                </a:solidFill>
              </a:rPr>
              <a:t>recommended and appreciated. This could also be a fund raiser for middle school basketball programs, as we have allocated funds for the use of their facility, but it also bring great awareness to their community by having the youth in their community playing basketball in their building during the off – season.</a:t>
            </a:r>
            <a:endParaRPr lang="en-US" b="1" i="1" dirty="0">
              <a:solidFill>
                <a:schemeClr val="bg1"/>
              </a:solidFill>
            </a:endParaRPr>
          </a:p>
          <a:p>
            <a:pPr algn="ctr"/>
            <a:endParaRPr lang="en-US" dirty="0">
              <a:solidFill>
                <a:schemeClr val="bg1"/>
              </a:solidFill>
            </a:endParaRPr>
          </a:p>
          <a:p>
            <a:pPr lvl="0" algn="ctr"/>
            <a:endParaRPr lang="en-US" b="1" i="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3554" name="Picture 2" descr="All Saints Catholic School Has a New Gym Floor! - Antigo Times"/>
          <p:cNvPicPr>
            <a:picLocks noChangeAspect="1" noChangeArrowheads="1"/>
          </p:cNvPicPr>
          <p:nvPr/>
        </p:nvPicPr>
        <p:blipFill>
          <a:blip r:embed="rId3"/>
          <a:srcRect/>
          <a:stretch>
            <a:fillRect/>
          </a:stretch>
        </p:blipFill>
        <p:spPr bwMode="auto">
          <a:xfrm>
            <a:off x="2819400" y="304800"/>
            <a:ext cx="4286250" cy="3219450"/>
          </a:xfrm>
          <a:prstGeom prst="rect">
            <a:avLst/>
          </a:prstGeom>
          <a:noFill/>
          <a:ln w="9525" algn="in">
            <a:solidFill>
              <a:srgbClr val="FFC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Passion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lvl="0" algn="ctr"/>
            <a:r>
              <a:rPr lang="en-US" b="1" i="1" dirty="0" smtClean="0">
                <a:solidFill>
                  <a:schemeClr val="bg1"/>
                </a:solidFill>
              </a:rPr>
              <a:t>Passion for the game! </a:t>
            </a:r>
            <a:r>
              <a:rPr lang="en-US" b="1" i="1" dirty="0" smtClean="0">
                <a:solidFill>
                  <a:srgbClr val="FFFF00"/>
                </a:solidFill>
              </a:rPr>
              <a:t>The County Director </a:t>
            </a:r>
            <a:r>
              <a:rPr lang="en-US" b="1" i="1" dirty="0" smtClean="0">
                <a:solidFill>
                  <a:schemeClr val="bg1"/>
                </a:solidFill>
              </a:rPr>
              <a:t>must have a great love for the game and helping kids enjoy the sport they love! The Director must bring fun and commitment to the league that will set the tone for all of the organizations in their respective region!</a:t>
            </a:r>
            <a:endParaRPr lang="en-US" b="1" i="1" dirty="0">
              <a:solidFill>
                <a:schemeClr val="bg1"/>
              </a:solidFill>
            </a:endParaRPr>
          </a:p>
          <a:p>
            <a:pPr algn="ctr"/>
            <a:endParaRPr lang="en-US" dirty="0">
              <a:solidFill>
                <a:schemeClr val="bg1"/>
              </a:solidFill>
            </a:endParaRPr>
          </a:p>
          <a:p>
            <a:pPr lvl="0" algn="ctr"/>
            <a:endParaRPr lang="en-US" b="1" i="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4578" name="Picture 2" descr="basketball coach checklist"/>
          <p:cNvPicPr>
            <a:picLocks noChangeAspect="1" noChangeArrowheads="1"/>
          </p:cNvPicPr>
          <p:nvPr/>
        </p:nvPicPr>
        <p:blipFill>
          <a:blip r:embed="rId3"/>
          <a:srcRect/>
          <a:stretch>
            <a:fillRect/>
          </a:stretch>
        </p:blipFill>
        <p:spPr bwMode="auto">
          <a:xfrm>
            <a:off x="2514600" y="381000"/>
            <a:ext cx="4911958" cy="3276600"/>
          </a:xfrm>
          <a:prstGeom prst="rect">
            <a:avLst/>
          </a:prstGeom>
          <a:noFill/>
          <a:ln>
            <a:solidFill>
              <a:srgbClr val="FFC00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The Qualifications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b="1" dirty="0" smtClean="0">
              <a:solidFill>
                <a:srgbClr val="FFFF00"/>
              </a:solidFill>
            </a:endParaRPr>
          </a:p>
          <a:p>
            <a:pPr algn="ctr"/>
            <a:r>
              <a:rPr lang="en-US" b="1" dirty="0" smtClean="0">
                <a:solidFill>
                  <a:srgbClr val="FFFF00"/>
                </a:solidFill>
              </a:rPr>
              <a:t>-  County Director - Education </a:t>
            </a:r>
            <a:r>
              <a:rPr lang="en-US" b="1" dirty="0">
                <a:solidFill>
                  <a:srgbClr val="FFFF00"/>
                </a:solidFill>
              </a:rPr>
              <a:t>and </a:t>
            </a:r>
            <a:r>
              <a:rPr lang="en-US" b="1" dirty="0" smtClean="0">
                <a:solidFill>
                  <a:srgbClr val="FFFF00"/>
                </a:solidFill>
              </a:rPr>
              <a:t>Experience</a:t>
            </a:r>
            <a:r>
              <a:rPr lang="en-US" b="1" dirty="0">
                <a:solidFill>
                  <a:srgbClr val="FFFF00"/>
                </a:solidFill>
              </a:rPr>
              <a:t> </a:t>
            </a:r>
            <a:r>
              <a:rPr lang="en-US" b="1" dirty="0" smtClean="0">
                <a:solidFill>
                  <a:srgbClr val="FFFF00"/>
                </a:solidFill>
              </a:rPr>
              <a:t>-</a:t>
            </a:r>
          </a:p>
          <a:p>
            <a:endParaRPr lang="en-US" sz="500" dirty="0" smtClean="0">
              <a:solidFill>
                <a:schemeClr val="bg1"/>
              </a:solidFill>
            </a:endParaRPr>
          </a:p>
          <a:p>
            <a:endParaRPr lang="en-US" sz="500" dirty="0">
              <a:solidFill>
                <a:schemeClr val="bg1"/>
              </a:solidFill>
            </a:endParaRPr>
          </a:p>
          <a:p>
            <a:pPr marL="342900" lvl="0" indent="-342900"/>
            <a:r>
              <a:rPr lang="en-US" b="1" i="1" dirty="0" smtClean="0">
                <a:solidFill>
                  <a:schemeClr val="bg1"/>
                </a:solidFill>
              </a:rPr>
              <a:t>1. Oversee the entire county’s basketball &amp; cheerleading operations</a:t>
            </a:r>
            <a:endParaRPr lang="en-US" b="1" i="1" dirty="0">
              <a:solidFill>
                <a:schemeClr val="bg1"/>
              </a:solidFill>
            </a:endParaRPr>
          </a:p>
          <a:p>
            <a:pPr lvl="0"/>
            <a:r>
              <a:rPr lang="en-US" b="1" i="1" dirty="0" smtClean="0">
                <a:solidFill>
                  <a:schemeClr val="bg1"/>
                </a:solidFill>
              </a:rPr>
              <a:t>2. Strong </a:t>
            </a:r>
            <a:r>
              <a:rPr lang="en-US" b="1" i="1" dirty="0">
                <a:solidFill>
                  <a:schemeClr val="bg1"/>
                </a:solidFill>
              </a:rPr>
              <a:t>written, verbal, </a:t>
            </a:r>
            <a:r>
              <a:rPr lang="en-US" b="1" i="1" dirty="0" smtClean="0">
                <a:solidFill>
                  <a:schemeClr val="bg1"/>
                </a:solidFill>
              </a:rPr>
              <a:t>&amp; computer </a:t>
            </a:r>
            <a:r>
              <a:rPr lang="en-US" b="1" i="1" dirty="0">
                <a:solidFill>
                  <a:schemeClr val="bg1"/>
                </a:solidFill>
              </a:rPr>
              <a:t>communication </a:t>
            </a:r>
            <a:r>
              <a:rPr lang="en-US" b="1" i="1" dirty="0" smtClean="0">
                <a:solidFill>
                  <a:schemeClr val="bg1"/>
                </a:solidFill>
              </a:rPr>
              <a:t>skills preferred</a:t>
            </a:r>
            <a:endParaRPr lang="en-US" b="1" i="1" dirty="0">
              <a:solidFill>
                <a:schemeClr val="bg1"/>
              </a:solidFill>
            </a:endParaRPr>
          </a:p>
          <a:p>
            <a:pPr lvl="0"/>
            <a:r>
              <a:rPr lang="en-US" b="1" i="1" dirty="0" smtClean="0">
                <a:solidFill>
                  <a:schemeClr val="bg1"/>
                </a:solidFill>
              </a:rPr>
              <a:t>3. Have </a:t>
            </a:r>
            <a:r>
              <a:rPr lang="en-US" b="1" i="1" dirty="0">
                <a:solidFill>
                  <a:schemeClr val="bg1"/>
                </a:solidFill>
              </a:rPr>
              <a:t>an understanding of the youth travel ball landscape is preferred, but not necessary</a:t>
            </a:r>
          </a:p>
          <a:p>
            <a:pPr lvl="0"/>
            <a:r>
              <a:rPr lang="en-US" b="1" i="1" dirty="0" smtClean="0">
                <a:solidFill>
                  <a:schemeClr val="bg1"/>
                </a:solidFill>
              </a:rPr>
              <a:t>4. Have a love </a:t>
            </a:r>
            <a:r>
              <a:rPr lang="en-US" b="1" i="1" dirty="0">
                <a:solidFill>
                  <a:schemeClr val="bg1"/>
                </a:solidFill>
              </a:rPr>
              <a:t>for the game of basketball is a must! Must have the ability to work some evening and </a:t>
            </a:r>
            <a:r>
              <a:rPr lang="en-US" b="1" i="1" dirty="0" smtClean="0">
                <a:solidFill>
                  <a:schemeClr val="bg1"/>
                </a:solidFill>
              </a:rPr>
              <a:t>weekends when needed</a:t>
            </a:r>
            <a:endParaRPr lang="en-US" b="1" i="1" dirty="0">
              <a:solidFill>
                <a:schemeClr val="bg1"/>
              </a:solidFill>
            </a:endParaRPr>
          </a:p>
          <a:p>
            <a:pPr lvl="0"/>
            <a:r>
              <a:rPr lang="en-US" b="1" i="1" dirty="0" smtClean="0">
                <a:solidFill>
                  <a:schemeClr val="bg1"/>
                </a:solidFill>
              </a:rPr>
              <a:t>5. This </a:t>
            </a:r>
            <a:r>
              <a:rPr lang="en-US" b="1" i="1" dirty="0">
                <a:solidFill>
                  <a:schemeClr val="bg1"/>
                </a:solidFill>
              </a:rPr>
              <a:t>is a part time position, so having other employment is </a:t>
            </a:r>
            <a:r>
              <a:rPr lang="en-US" b="1" i="1" dirty="0" smtClean="0">
                <a:solidFill>
                  <a:schemeClr val="bg1"/>
                </a:solidFill>
              </a:rPr>
              <a:t>suggested</a:t>
            </a:r>
          </a:p>
          <a:p>
            <a:pPr lvl="0"/>
            <a:r>
              <a:rPr lang="en-US" b="1" i="1" dirty="0" smtClean="0">
                <a:solidFill>
                  <a:schemeClr val="bg1"/>
                </a:solidFill>
              </a:rPr>
              <a:t>6.  High school diploma is needed to apply for this position</a:t>
            </a:r>
            <a:endParaRPr lang="en-US" b="1" i="1" dirty="0">
              <a:solidFill>
                <a:schemeClr val="bg1"/>
              </a:solidFill>
            </a:endParaRPr>
          </a:p>
          <a:p>
            <a:pPr lvl="0"/>
            <a:r>
              <a:rPr lang="en-US" b="1" i="1" dirty="0">
                <a:solidFill>
                  <a:schemeClr val="bg1"/>
                </a:solidFill>
              </a:rPr>
              <a:t>7</a:t>
            </a:r>
            <a:r>
              <a:rPr lang="en-US" b="1" i="1" dirty="0" smtClean="0">
                <a:solidFill>
                  <a:schemeClr val="bg1"/>
                </a:solidFill>
              </a:rPr>
              <a:t>. Helping the NYSA gain access </a:t>
            </a:r>
            <a:r>
              <a:rPr lang="en-US" b="1" i="1" dirty="0">
                <a:solidFill>
                  <a:schemeClr val="bg1"/>
                </a:solidFill>
              </a:rPr>
              <a:t>to a gym facility a plus, but not limited to </a:t>
            </a:r>
            <a:r>
              <a:rPr lang="en-US" b="1" i="1" dirty="0" smtClean="0">
                <a:solidFill>
                  <a:schemeClr val="bg1"/>
                </a:solidFill>
              </a:rPr>
              <a:t>applying</a:t>
            </a:r>
          </a:p>
          <a:p>
            <a:pPr lvl="0"/>
            <a:r>
              <a:rPr lang="en-US" b="1" i="1" dirty="0">
                <a:solidFill>
                  <a:schemeClr val="bg1"/>
                </a:solidFill>
              </a:rPr>
              <a:t>8</a:t>
            </a:r>
            <a:r>
              <a:rPr lang="en-US" b="1" i="1" dirty="0" smtClean="0">
                <a:solidFill>
                  <a:schemeClr val="bg1"/>
                </a:solidFill>
              </a:rPr>
              <a:t>. Youth, Middle and High Coaches, and Parents that live in their respective city are welcome and encourage to apply.</a:t>
            </a:r>
          </a:p>
          <a:p>
            <a:pPr lvl="0"/>
            <a:r>
              <a:rPr lang="en-US" b="1" i="1" dirty="0" smtClean="0">
                <a:solidFill>
                  <a:schemeClr val="bg1"/>
                </a:solidFill>
              </a:rPr>
              <a:t>9. Must be able to pass a law enforcement background screening if selected for this position</a:t>
            </a:r>
          </a:p>
          <a:p>
            <a:pPr lvl="0"/>
            <a:r>
              <a:rPr lang="en-US" b="1" i="1" dirty="0" smtClean="0">
                <a:solidFill>
                  <a:schemeClr val="bg1"/>
                </a:solidFill>
              </a:rPr>
              <a:t>10.  Report directly to the NYSA – State Director</a:t>
            </a:r>
            <a:endParaRPr lang="en-US" b="1" i="1" dirty="0">
              <a:solidFill>
                <a:schemeClr val="bg1"/>
              </a:solidFill>
            </a:endParaRPr>
          </a:p>
          <a:p>
            <a:endParaRPr lang="en-US" b="1" i="1" dirty="0" smtClean="0">
              <a:solidFill>
                <a:schemeClr val="bg1"/>
              </a:solidFill>
            </a:endParaRPr>
          </a:p>
          <a:p>
            <a:r>
              <a:rPr lang="en-US" b="1" i="1" dirty="0" smtClean="0">
                <a:solidFill>
                  <a:srgbClr val="FFFF00"/>
                </a:solidFill>
              </a:rPr>
              <a:t>2026 </a:t>
            </a:r>
            <a:r>
              <a:rPr lang="en-US" b="1" i="1" dirty="0">
                <a:solidFill>
                  <a:srgbClr val="FFFF00"/>
                </a:solidFill>
              </a:rPr>
              <a:t>– Season </a:t>
            </a:r>
            <a:r>
              <a:rPr lang="en-US" b="1" i="1" dirty="0" smtClean="0">
                <a:solidFill>
                  <a:srgbClr val="FFFF00"/>
                </a:solidFill>
              </a:rPr>
              <a:t>salary</a:t>
            </a:r>
          </a:p>
          <a:p>
            <a:endParaRPr lang="en-US" sz="200" b="1" i="1" dirty="0">
              <a:solidFill>
                <a:schemeClr val="bg1"/>
              </a:solidFill>
            </a:endParaRPr>
          </a:p>
          <a:p>
            <a:endParaRPr lang="en-US" sz="200" b="1" i="1" dirty="0">
              <a:solidFill>
                <a:schemeClr val="bg1"/>
              </a:solidFill>
            </a:endParaRPr>
          </a:p>
          <a:p>
            <a:r>
              <a:rPr lang="en-US" b="1" i="1" dirty="0" smtClean="0">
                <a:solidFill>
                  <a:schemeClr val="bg1"/>
                </a:solidFill>
              </a:rPr>
              <a:t>TBA </a:t>
            </a:r>
            <a:r>
              <a:rPr lang="en-US" b="1" i="1" dirty="0">
                <a:solidFill>
                  <a:schemeClr val="bg1"/>
                </a:solidFill>
              </a:rPr>
              <a:t>- (Part Time position) / (March – </a:t>
            </a:r>
            <a:r>
              <a:rPr lang="en-US" b="1" i="1" dirty="0" smtClean="0">
                <a:solidFill>
                  <a:schemeClr val="bg1"/>
                </a:solidFill>
              </a:rPr>
              <a:t>August)</a:t>
            </a:r>
            <a:endParaRPr lang="en-US" b="1" i="1" dirty="0">
              <a:solidFill>
                <a:schemeClr val="bg1"/>
              </a:solidFill>
            </a:endParaRPr>
          </a:p>
          <a:p>
            <a:pPr algn="ctr"/>
            <a:endParaRPr lang="en-US" dirty="0">
              <a:solidFill>
                <a:schemeClr val="bg1"/>
              </a:solidFill>
            </a:endParaRPr>
          </a:p>
          <a:p>
            <a:pPr lvl="0" algn="ctr"/>
            <a:endParaRPr lang="en-US" b="1" i="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 name="Picture 4" descr="Men's Basketball Game at Ohio State Rescheduled for Wednesday, Jan. 27 -  Penn State University Athletics"/>
          <p:cNvPicPr>
            <a:picLocks noChangeAspect="1" noChangeArrowheads="1"/>
          </p:cNvPicPr>
          <p:nvPr/>
        </p:nvPicPr>
        <p:blipFill>
          <a:blip r:embed="rId3" cstate="print"/>
          <a:srcRect/>
          <a:stretch>
            <a:fillRect/>
          </a:stretch>
        </p:blipFill>
        <p:spPr bwMode="auto">
          <a:xfrm>
            <a:off x="6781800" y="3962400"/>
            <a:ext cx="2362200" cy="1431925"/>
          </a:xfrm>
          <a:prstGeom prst="rect">
            <a:avLst/>
          </a:prstGeom>
          <a:noFill/>
          <a:ln>
            <a:solidFill>
              <a:srgbClr val="FFC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The Qualifications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b="1" dirty="0" smtClean="0">
              <a:solidFill>
                <a:srgbClr val="FFFF00"/>
              </a:solidFill>
            </a:endParaRPr>
          </a:p>
          <a:p>
            <a:pPr algn="ctr"/>
            <a:r>
              <a:rPr lang="en-US" b="1" dirty="0" smtClean="0">
                <a:solidFill>
                  <a:srgbClr val="FFFF00"/>
                </a:solidFill>
              </a:rPr>
              <a:t>-  County </a:t>
            </a:r>
            <a:r>
              <a:rPr lang="en-US" b="1" dirty="0" smtClean="0">
                <a:solidFill>
                  <a:srgbClr val="FFFF00"/>
                </a:solidFill>
              </a:rPr>
              <a:t>Administrators </a:t>
            </a:r>
            <a:r>
              <a:rPr lang="en-US" b="1" dirty="0" smtClean="0">
                <a:solidFill>
                  <a:srgbClr val="FFFF00"/>
                </a:solidFill>
              </a:rPr>
              <a:t>- Education </a:t>
            </a:r>
            <a:r>
              <a:rPr lang="en-US" b="1" dirty="0">
                <a:solidFill>
                  <a:srgbClr val="FFFF00"/>
                </a:solidFill>
              </a:rPr>
              <a:t>and </a:t>
            </a:r>
            <a:r>
              <a:rPr lang="en-US" b="1" dirty="0" smtClean="0">
                <a:solidFill>
                  <a:srgbClr val="FFFF00"/>
                </a:solidFill>
              </a:rPr>
              <a:t>Experience</a:t>
            </a:r>
            <a:r>
              <a:rPr lang="en-US" b="1" dirty="0">
                <a:solidFill>
                  <a:srgbClr val="FFFF00"/>
                </a:solidFill>
              </a:rPr>
              <a:t> </a:t>
            </a:r>
            <a:r>
              <a:rPr lang="en-US" b="1" dirty="0" smtClean="0">
                <a:solidFill>
                  <a:srgbClr val="FFFF00"/>
                </a:solidFill>
              </a:rPr>
              <a:t>-</a:t>
            </a:r>
          </a:p>
          <a:p>
            <a:endParaRPr lang="en-US" sz="500" dirty="0" smtClean="0">
              <a:solidFill>
                <a:schemeClr val="bg1"/>
              </a:solidFill>
            </a:endParaRPr>
          </a:p>
          <a:p>
            <a:endParaRPr lang="en-US" sz="500" dirty="0">
              <a:solidFill>
                <a:schemeClr val="bg1"/>
              </a:solidFill>
            </a:endParaRPr>
          </a:p>
          <a:p>
            <a:pPr marL="342900" lvl="0" indent="-342900"/>
            <a:r>
              <a:rPr lang="en-US" b="1" i="1" dirty="0" smtClean="0">
                <a:solidFill>
                  <a:schemeClr val="bg1"/>
                </a:solidFill>
              </a:rPr>
              <a:t>1. Ability </a:t>
            </a:r>
            <a:r>
              <a:rPr lang="en-US" b="1" i="1" dirty="0">
                <a:solidFill>
                  <a:schemeClr val="bg1"/>
                </a:solidFill>
              </a:rPr>
              <a:t>to maintain and engage in an extremely high level of customer </a:t>
            </a:r>
            <a:r>
              <a:rPr lang="en-US" b="1" i="1" dirty="0" smtClean="0">
                <a:solidFill>
                  <a:schemeClr val="bg1"/>
                </a:solidFill>
              </a:rPr>
              <a:t>service</a:t>
            </a:r>
            <a:endParaRPr lang="en-US" b="1" i="1" dirty="0">
              <a:solidFill>
                <a:schemeClr val="bg1"/>
              </a:solidFill>
            </a:endParaRPr>
          </a:p>
          <a:p>
            <a:pPr lvl="0"/>
            <a:r>
              <a:rPr lang="en-US" b="1" i="1" dirty="0" smtClean="0">
                <a:solidFill>
                  <a:schemeClr val="bg1"/>
                </a:solidFill>
              </a:rPr>
              <a:t>2. Strong </a:t>
            </a:r>
            <a:r>
              <a:rPr lang="en-US" b="1" i="1" dirty="0">
                <a:solidFill>
                  <a:schemeClr val="bg1"/>
                </a:solidFill>
              </a:rPr>
              <a:t>written, verbal, </a:t>
            </a:r>
            <a:r>
              <a:rPr lang="en-US" b="1" i="1" dirty="0" smtClean="0">
                <a:solidFill>
                  <a:schemeClr val="bg1"/>
                </a:solidFill>
              </a:rPr>
              <a:t>&amp; computer </a:t>
            </a:r>
            <a:r>
              <a:rPr lang="en-US" b="1" i="1" dirty="0">
                <a:solidFill>
                  <a:schemeClr val="bg1"/>
                </a:solidFill>
              </a:rPr>
              <a:t>communication </a:t>
            </a:r>
            <a:r>
              <a:rPr lang="en-US" b="1" i="1" dirty="0" smtClean="0">
                <a:solidFill>
                  <a:schemeClr val="bg1"/>
                </a:solidFill>
              </a:rPr>
              <a:t>skills preferred</a:t>
            </a:r>
            <a:endParaRPr lang="en-US" b="1" i="1" dirty="0">
              <a:solidFill>
                <a:schemeClr val="bg1"/>
              </a:solidFill>
            </a:endParaRPr>
          </a:p>
          <a:p>
            <a:pPr lvl="0"/>
            <a:r>
              <a:rPr lang="en-US" b="1" i="1" dirty="0" smtClean="0">
                <a:solidFill>
                  <a:schemeClr val="bg1"/>
                </a:solidFill>
              </a:rPr>
              <a:t>3. Have </a:t>
            </a:r>
            <a:r>
              <a:rPr lang="en-US" b="1" i="1" dirty="0">
                <a:solidFill>
                  <a:schemeClr val="bg1"/>
                </a:solidFill>
              </a:rPr>
              <a:t>an understanding of the youth travel ball landscape is preferred, but not necessary</a:t>
            </a:r>
          </a:p>
          <a:p>
            <a:pPr lvl="0"/>
            <a:r>
              <a:rPr lang="en-US" b="1" i="1" dirty="0" smtClean="0">
                <a:solidFill>
                  <a:schemeClr val="bg1"/>
                </a:solidFill>
              </a:rPr>
              <a:t>4. Have a love </a:t>
            </a:r>
            <a:r>
              <a:rPr lang="en-US" b="1" i="1" dirty="0">
                <a:solidFill>
                  <a:schemeClr val="bg1"/>
                </a:solidFill>
              </a:rPr>
              <a:t>for the game of basketball is a must! Must have the ability to work some evening and </a:t>
            </a:r>
            <a:r>
              <a:rPr lang="en-US" b="1" i="1" dirty="0" smtClean="0">
                <a:solidFill>
                  <a:schemeClr val="bg1"/>
                </a:solidFill>
              </a:rPr>
              <a:t>weekends when needed</a:t>
            </a:r>
            <a:endParaRPr lang="en-US" b="1" i="1" dirty="0">
              <a:solidFill>
                <a:schemeClr val="bg1"/>
              </a:solidFill>
            </a:endParaRPr>
          </a:p>
          <a:p>
            <a:pPr lvl="0"/>
            <a:r>
              <a:rPr lang="en-US" b="1" i="1" dirty="0" smtClean="0">
                <a:solidFill>
                  <a:schemeClr val="bg1"/>
                </a:solidFill>
              </a:rPr>
              <a:t>5. This </a:t>
            </a:r>
            <a:r>
              <a:rPr lang="en-US" b="1" i="1" dirty="0">
                <a:solidFill>
                  <a:schemeClr val="bg1"/>
                </a:solidFill>
              </a:rPr>
              <a:t>is a part time position, so having other employment is </a:t>
            </a:r>
            <a:r>
              <a:rPr lang="en-US" b="1" i="1" dirty="0" smtClean="0">
                <a:solidFill>
                  <a:schemeClr val="bg1"/>
                </a:solidFill>
              </a:rPr>
              <a:t>suggested</a:t>
            </a:r>
          </a:p>
          <a:p>
            <a:pPr lvl="0"/>
            <a:r>
              <a:rPr lang="en-US" b="1" i="1" dirty="0" smtClean="0">
                <a:solidFill>
                  <a:schemeClr val="bg1"/>
                </a:solidFill>
              </a:rPr>
              <a:t>6.  High school diploma is needed to apply for this position</a:t>
            </a:r>
            <a:endParaRPr lang="en-US" b="1" i="1" dirty="0">
              <a:solidFill>
                <a:schemeClr val="bg1"/>
              </a:solidFill>
            </a:endParaRPr>
          </a:p>
          <a:p>
            <a:pPr lvl="0"/>
            <a:r>
              <a:rPr lang="en-US" b="1" i="1" dirty="0">
                <a:solidFill>
                  <a:schemeClr val="bg1"/>
                </a:solidFill>
              </a:rPr>
              <a:t>7</a:t>
            </a:r>
            <a:r>
              <a:rPr lang="en-US" b="1" i="1" dirty="0" smtClean="0">
                <a:solidFill>
                  <a:schemeClr val="bg1"/>
                </a:solidFill>
              </a:rPr>
              <a:t>. Helping the NYSA gain access </a:t>
            </a:r>
            <a:r>
              <a:rPr lang="en-US" b="1" i="1" dirty="0">
                <a:solidFill>
                  <a:schemeClr val="bg1"/>
                </a:solidFill>
              </a:rPr>
              <a:t>to a gym facility a plus, but not limited to </a:t>
            </a:r>
            <a:r>
              <a:rPr lang="en-US" b="1" i="1" dirty="0" smtClean="0">
                <a:solidFill>
                  <a:schemeClr val="bg1"/>
                </a:solidFill>
              </a:rPr>
              <a:t>applying</a:t>
            </a:r>
          </a:p>
          <a:p>
            <a:pPr lvl="0"/>
            <a:r>
              <a:rPr lang="en-US" b="1" i="1" dirty="0">
                <a:solidFill>
                  <a:schemeClr val="bg1"/>
                </a:solidFill>
              </a:rPr>
              <a:t>8</a:t>
            </a:r>
            <a:r>
              <a:rPr lang="en-US" b="1" i="1" dirty="0" smtClean="0">
                <a:solidFill>
                  <a:schemeClr val="bg1"/>
                </a:solidFill>
              </a:rPr>
              <a:t>. Youth, Middle and High Coaches, and Parents that live in their respective city are welcome and encourage to apply.</a:t>
            </a:r>
          </a:p>
          <a:p>
            <a:pPr lvl="0"/>
            <a:r>
              <a:rPr lang="en-US" b="1" i="1" dirty="0" smtClean="0">
                <a:solidFill>
                  <a:schemeClr val="bg1"/>
                </a:solidFill>
              </a:rPr>
              <a:t>9. Must be able to pass a law enforcement background screening if selected for this position</a:t>
            </a:r>
          </a:p>
          <a:p>
            <a:r>
              <a:rPr lang="en-US" b="1" i="1" dirty="0" smtClean="0">
                <a:solidFill>
                  <a:schemeClr val="bg1"/>
                </a:solidFill>
              </a:rPr>
              <a:t>10.  Report directly to the County Director</a:t>
            </a:r>
            <a:endParaRPr lang="en-US" b="1" i="1" dirty="0">
              <a:solidFill>
                <a:schemeClr val="bg1"/>
              </a:solidFill>
            </a:endParaRPr>
          </a:p>
          <a:p>
            <a:endParaRPr lang="en-US" b="1" i="1" dirty="0" smtClean="0">
              <a:solidFill>
                <a:schemeClr val="bg1"/>
              </a:solidFill>
            </a:endParaRPr>
          </a:p>
          <a:p>
            <a:r>
              <a:rPr lang="en-US" b="1" i="1" dirty="0" smtClean="0">
                <a:solidFill>
                  <a:srgbClr val="FFFF00"/>
                </a:solidFill>
              </a:rPr>
              <a:t>2026 </a:t>
            </a:r>
            <a:r>
              <a:rPr lang="en-US" b="1" i="1" dirty="0">
                <a:solidFill>
                  <a:srgbClr val="FFFF00"/>
                </a:solidFill>
              </a:rPr>
              <a:t>– Season </a:t>
            </a:r>
            <a:r>
              <a:rPr lang="en-US" b="1" i="1" dirty="0" smtClean="0">
                <a:solidFill>
                  <a:srgbClr val="FFFF00"/>
                </a:solidFill>
              </a:rPr>
              <a:t>salary</a:t>
            </a:r>
          </a:p>
          <a:p>
            <a:endParaRPr lang="en-US" sz="200" b="1" i="1" dirty="0">
              <a:solidFill>
                <a:schemeClr val="bg1"/>
              </a:solidFill>
            </a:endParaRPr>
          </a:p>
          <a:p>
            <a:endParaRPr lang="en-US" sz="200" b="1" i="1" dirty="0">
              <a:solidFill>
                <a:schemeClr val="bg1"/>
              </a:solidFill>
            </a:endParaRPr>
          </a:p>
          <a:p>
            <a:r>
              <a:rPr lang="en-US" b="1" i="1" dirty="0" smtClean="0">
                <a:solidFill>
                  <a:schemeClr val="bg1"/>
                </a:solidFill>
              </a:rPr>
              <a:t>TBA </a:t>
            </a:r>
            <a:r>
              <a:rPr lang="en-US" b="1" i="1" dirty="0">
                <a:solidFill>
                  <a:schemeClr val="bg1"/>
                </a:solidFill>
              </a:rPr>
              <a:t>- (Part Time position) / (March – </a:t>
            </a:r>
            <a:r>
              <a:rPr lang="en-US" b="1" i="1" dirty="0" smtClean="0">
                <a:solidFill>
                  <a:schemeClr val="bg1"/>
                </a:solidFill>
              </a:rPr>
              <a:t>August)</a:t>
            </a:r>
            <a:endParaRPr lang="en-US" b="1" i="1" dirty="0">
              <a:solidFill>
                <a:schemeClr val="bg1"/>
              </a:solidFill>
            </a:endParaRPr>
          </a:p>
          <a:p>
            <a:pPr algn="ctr"/>
            <a:endParaRPr lang="en-US" dirty="0">
              <a:solidFill>
                <a:schemeClr val="bg1"/>
              </a:solidFill>
            </a:endParaRPr>
          </a:p>
          <a:p>
            <a:pPr lvl="0" algn="ctr"/>
            <a:endParaRPr lang="en-US" b="1" i="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 name="Picture 4" descr="Men's Basketball Game at Ohio State Rescheduled for Wednesday, Jan. 27 -  Penn State University Athletics"/>
          <p:cNvPicPr>
            <a:picLocks noChangeAspect="1" noChangeArrowheads="1"/>
          </p:cNvPicPr>
          <p:nvPr/>
        </p:nvPicPr>
        <p:blipFill>
          <a:blip r:embed="rId3" cstate="print"/>
          <a:srcRect/>
          <a:stretch>
            <a:fillRect/>
          </a:stretch>
        </p:blipFill>
        <p:spPr bwMode="auto">
          <a:xfrm>
            <a:off x="6781800" y="3962400"/>
            <a:ext cx="2362200" cy="1431925"/>
          </a:xfrm>
          <a:prstGeom prst="rect">
            <a:avLst/>
          </a:prstGeom>
          <a:noFill/>
          <a:ln>
            <a:solidFill>
              <a:srgbClr val="FFC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About Us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99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r>
              <a:rPr lang="en-US" b="1" i="1" dirty="0" smtClean="0">
                <a:solidFill>
                  <a:schemeClr val="bg1"/>
                </a:solidFill>
              </a:rPr>
              <a:t>The </a:t>
            </a:r>
            <a:r>
              <a:rPr lang="en-US" b="1" i="1" dirty="0">
                <a:solidFill>
                  <a:schemeClr val="bg1"/>
                </a:solidFill>
              </a:rPr>
              <a:t>National Youth Sports Association </a:t>
            </a:r>
            <a:r>
              <a:rPr lang="en-US" b="1" i="1" dirty="0" smtClean="0">
                <a:solidFill>
                  <a:schemeClr val="bg1"/>
                </a:solidFill>
              </a:rPr>
              <a:t>{NYSA} </a:t>
            </a:r>
            <a:r>
              <a:rPr lang="en-US" b="1" i="1" dirty="0">
                <a:solidFill>
                  <a:schemeClr val="bg1"/>
                </a:solidFill>
              </a:rPr>
              <a:t>was developed to give </a:t>
            </a:r>
            <a:r>
              <a:rPr lang="en-US" b="1" i="1" dirty="0" smtClean="0">
                <a:solidFill>
                  <a:schemeClr val="bg1"/>
                </a:solidFill>
              </a:rPr>
              <a:t>kids </a:t>
            </a:r>
            <a:r>
              <a:rPr lang="en-US" b="1" i="1" dirty="0">
                <a:solidFill>
                  <a:schemeClr val="bg1"/>
                </a:solidFill>
              </a:rPr>
              <a:t>around the nation the opportunity to play in a structured environment with a prestigious feel. With the help of dedicated youth coaches in urban areas around the country, the </a:t>
            </a:r>
            <a:r>
              <a:rPr lang="en-US" b="1" i="1" dirty="0" smtClean="0">
                <a:solidFill>
                  <a:schemeClr val="bg1"/>
                </a:solidFill>
              </a:rPr>
              <a:t>NYSA </a:t>
            </a:r>
            <a:r>
              <a:rPr lang="en-US" b="1" i="1" dirty="0">
                <a:solidFill>
                  <a:schemeClr val="bg1"/>
                </a:solidFill>
              </a:rPr>
              <a:t>over the next four (4) years look to regionalize the country, so we can crown </a:t>
            </a:r>
            <a:r>
              <a:rPr lang="en-US" b="1" i="1" dirty="0" smtClean="0">
                <a:solidFill>
                  <a:schemeClr val="bg1"/>
                </a:solidFill>
              </a:rPr>
              <a:t>Regional &amp; State Champions </a:t>
            </a:r>
            <a:r>
              <a:rPr lang="en-US" b="1" i="1" dirty="0">
                <a:solidFill>
                  <a:schemeClr val="bg1"/>
                </a:solidFill>
              </a:rPr>
              <a:t>in both Boys </a:t>
            </a:r>
            <a:r>
              <a:rPr lang="en-US" b="1" i="1" dirty="0" smtClean="0">
                <a:solidFill>
                  <a:schemeClr val="bg1"/>
                </a:solidFill>
              </a:rPr>
              <a:t>&amp;</a:t>
            </a:r>
            <a:r>
              <a:rPr lang="en-US" b="1" i="1" dirty="0">
                <a:solidFill>
                  <a:schemeClr val="bg1"/>
                </a:solidFill>
              </a:rPr>
              <a:t> </a:t>
            </a:r>
            <a:r>
              <a:rPr lang="en-US" b="1" i="1" dirty="0" smtClean="0">
                <a:solidFill>
                  <a:schemeClr val="bg1"/>
                </a:solidFill>
              </a:rPr>
              <a:t>Girls divisions, </a:t>
            </a:r>
            <a:r>
              <a:rPr lang="en-US" b="1" i="1" dirty="0">
                <a:solidFill>
                  <a:schemeClr val="bg1"/>
                </a:solidFill>
              </a:rPr>
              <a:t>in 32 states, leading up to the most prestigious </a:t>
            </a:r>
            <a:r>
              <a:rPr lang="en-US" b="1" i="1" dirty="0" smtClean="0">
                <a:solidFill>
                  <a:schemeClr val="bg1"/>
                </a:solidFill>
              </a:rPr>
              <a:t>National Championship </a:t>
            </a:r>
            <a:r>
              <a:rPr lang="en-US" b="1" i="1" dirty="0">
                <a:solidFill>
                  <a:schemeClr val="bg1"/>
                </a:solidFill>
              </a:rPr>
              <a:t>tournament in the country, culminating with National Champions in each grade division! Just think that over </a:t>
            </a:r>
            <a:r>
              <a:rPr lang="en-US" b="1" i="1" dirty="0" smtClean="0">
                <a:solidFill>
                  <a:schemeClr val="bg1"/>
                </a:solidFill>
              </a:rPr>
              <a:t>two </a:t>
            </a:r>
            <a:r>
              <a:rPr lang="en-US" b="1" i="1" dirty="0">
                <a:solidFill>
                  <a:schemeClr val="bg1"/>
                </a:solidFill>
              </a:rPr>
              <a:t>thousand </a:t>
            </a:r>
            <a:r>
              <a:rPr lang="en-US" b="1" i="1" dirty="0" smtClean="0">
                <a:solidFill>
                  <a:schemeClr val="bg1"/>
                </a:solidFill>
              </a:rPr>
              <a:t>(2000</a:t>
            </a:r>
            <a:r>
              <a:rPr lang="en-US" b="1" i="1" dirty="0">
                <a:solidFill>
                  <a:schemeClr val="bg1"/>
                </a:solidFill>
              </a:rPr>
              <a:t>) cities coming together to form one of the best youth basketball alliances in the world. We know that the cost to travel limits organizations to play in tournaments each week, but with the birth of the </a:t>
            </a:r>
            <a:r>
              <a:rPr lang="en-US" b="1" i="1" dirty="0" smtClean="0">
                <a:solidFill>
                  <a:schemeClr val="bg1"/>
                </a:solidFill>
              </a:rPr>
              <a:t>NYSA, kids </a:t>
            </a:r>
            <a:r>
              <a:rPr lang="en-US" b="1" i="1" dirty="0">
                <a:solidFill>
                  <a:schemeClr val="bg1"/>
                </a:solidFill>
              </a:rPr>
              <a:t>can play in our league over the travel ball season and get the feel of a real league format in the process! Our goal is to create </a:t>
            </a:r>
            <a:r>
              <a:rPr lang="en-US" b="1" i="1" dirty="0" smtClean="0">
                <a:solidFill>
                  <a:schemeClr val="bg1"/>
                </a:solidFill>
              </a:rPr>
              <a:t>sixteen (16) teams </a:t>
            </a:r>
            <a:r>
              <a:rPr lang="en-US" b="1" i="1" dirty="0">
                <a:solidFill>
                  <a:schemeClr val="bg1"/>
                </a:solidFill>
              </a:rPr>
              <a:t>in each city, with sixteen (16) </a:t>
            </a:r>
            <a:r>
              <a:rPr lang="en-US" b="1" i="1" dirty="0" smtClean="0">
                <a:solidFill>
                  <a:schemeClr val="bg1"/>
                </a:solidFill>
              </a:rPr>
              <a:t>programs </a:t>
            </a:r>
            <a:r>
              <a:rPr lang="en-US" b="1" i="1" dirty="0">
                <a:solidFill>
                  <a:schemeClr val="bg1"/>
                </a:solidFill>
              </a:rPr>
              <a:t>in each region! There are no sanction fees, just league registration fees for each </a:t>
            </a:r>
            <a:r>
              <a:rPr lang="en-US" b="1" i="1" dirty="0" smtClean="0">
                <a:solidFill>
                  <a:schemeClr val="bg1"/>
                </a:solidFill>
              </a:rPr>
              <a:t>child </a:t>
            </a:r>
            <a:r>
              <a:rPr lang="en-US" b="1" i="1" dirty="0">
                <a:solidFill>
                  <a:schemeClr val="bg1"/>
                </a:solidFill>
              </a:rPr>
              <a:t>that plays in </a:t>
            </a:r>
            <a:r>
              <a:rPr lang="en-US" b="1" i="1" dirty="0" smtClean="0">
                <a:solidFill>
                  <a:schemeClr val="bg1"/>
                </a:solidFill>
              </a:rPr>
              <a:t>NYSA. </a:t>
            </a:r>
            <a:r>
              <a:rPr lang="en-US" b="1" i="1" dirty="0">
                <a:solidFill>
                  <a:schemeClr val="bg1"/>
                </a:solidFill>
              </a:rPr>
              <a:t>As you read more about our organization, you will see, we are basketball guys, who understand the economics of the game, and look forward to providing one of the best products in the country. What make a league prestigious? Its organization, dedication, quality awards, great venues, top officials, support of local coaches and local government officials, and great </a:t>
            </a:r>
            <a:r>
              <a:rPr lang="en-US" b="1" i="1" dirty="0" smtClean="0">
                <a:solidFill>
                  <a:schemeClr val="bg1"/>
                </a:solidFill>
              </a:rPr>
              <a:t>kids! </a:t>
            </a:r>
            <a:r>
              <a:rPr lang="en-US" b="1" i="1" dirty="0">
                <a:solidFill>
                  <a:schemeClr val="bg1"/>
                </a:solidFill>
              </a:rPr>
              <a:t>That’s what we’re all about, so come be a part of the basketball experience with the, </a:t>
            </a:r>
            <a:endParaRPr lang="en-US" b="1" i="1" dirty="0" smtClean="0">
              <a:solidFill>
                <a:schemeClr val="bg1"/>
              </a:solidFill>
            </a:endParaRPr>
          </a:p>
          <a:p>
            <a:pPr algn="ctr"/>
            <a:endParaRPr lang="en-US" sz="500" b="1" i="1" dirty="0" smtClean="0">
              <a:solidFill>
                <a:schemeClr val="bg1"/>
              </a:solidFill>
            </a:endParaRPr>
          </a:p>
          <a:p>
            <a:pPr algn="ctr"/>
            <a:r>
              <a:rPr lang="en-US" b="1" i="1" dirty="0" smtClean="0">
                <a:solidFill>
                  <a:srgbClr val="FFFF00"/>
                </a:solidFill>
              </a:rPr>
              <a:t>National </a:t>
            </a:r>
            <a:r>
              <a:rPr lang="en-US" b="1" i="1" dirty="0">
                <a:solidFill>
                  <a:srgbClr val="FFFF00"/>
                </a:solidFill>
              </a:rPr>
              <a:t>Youth </a:t>
            </a:r>
            <a:r>
              <a:rPr lang="en-US" b="1" i="1" dirty="0" smtClean="0">
                <a:solidFill>
                  <a:srgbClr val="FFFF00"/>
                </a:solidFill>
              </a:rPr>
              <a:t>Sports </a:t>
            </a:r>
            <a:r>
              <a:rPr lang="en-US" b="1" i="1" dirty="0">
                <a:solidFill>
                  <a:srgbClr val="FFFF00"/>
                </a:solidFill>
              </a:rPr>
              <a:t>Association!</a:t>
            </a: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The Positions -</a:t>
            </a:r>
            <a:endParaRPr lang="en-US" sz="4000" b="1" i="1" dirty="0">
              <a:solidFill>
                <a:srgbClr val="FFFF00"/>
              </a:solidFill>
              <a:latin typeface="Calibri" pitchFamily="34" charset="0"/>
            </a:endParaRPr>
          </a:p>
        </p:txBody>
      </p:sp>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99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b="1" i="1" dirty="0" smtClean="0">
              <a:solidFill>
                <a:schemeClr val="bg1"/>
              </a:solidFill>
            </a:endParaRPr>
          </a:p>
          <a:p>
            <a:pPr algn="ctr"/>
            <a:endParaRPr lang="en-US" sz="2500" b="1" i="1" dirty="0" smtClean="0">
              <a:solidFill>
                <a:srgbClr val="FFFF00"/>
              </a:solidFill>
            </a:endParaRPr>
          </a:p>
          <a:p>
            <a:pPr algn="ctr"/>
            <a:endParaRPr lang="en-US" sz="2500" b="1" i="1" dirty="0" smtClean="0">
              <a:solidFill>
                <a:srgbClr val="FFFF00"/>
              </a:solidFill>
            </a:endParaRPr>
          </a:p>
          <a:p>
            <a:pPr algn="ctr"/>
            <a:endParaRPr lang="en-US" sz="2500" b="1" i="1" dirty="0" smtClean="0">
              <a:solidFill>
                <a:srgbClr val="FFFF00"/>
              </a:solidFill>
            </a:endParaRPr>
          </a:p>
          <a:p>
            <a:pPr algn="ctr"/>
            <a:r>
              <a:rPr lang="en-US" sz="2500" b="1" i="1" dirty="0" smtClean="0">
                <a:solidFill>
                  <a:srgbClr val="FFFF00"/>
                </a:solidFill>
              </a:rPr>
              <a:t>The following Positions are available in each </a:t>
            </a:r>
            <a:r>
              <a:rPr lang="en-US" sz="2500" b="1" i="1" dirty="0" smtClean="0">
                <a:solidFill>
                  <a:srgbClr val="FFFF00"/>
                </a:solidFill>
              </a:rPr>
              <a:t>County</a:t>
            </a:r>
            <a:endParaRPr lang="en-US" sz="2500" b="1" i="1" dirty="0" smtClean="0">
              <a:solidFill>
                <a:srgbClr val="FFFF00"/>
              </a:solidFill>
            </a:endParaRPr>
          </a:p>
          <a:p>
            <a:pPr algn="ctr"/>
            <a:endParaRPr lang="en-US" sz="1200" b="1" i="1" dirty="0" smtClean="0">
              <a:solidFill>
                <a:srgbClr val="FFFF00"/>
              </a:solidFill>
            </a:endParaRPr>
          </a:p>
          <a:p>
            <a:pPr algn="ctr"/>
            <a:r>
              <a:rPr lang="en-US" sz="2500" b="1" i="1" dirty="0" smtClean="0">
                <a:solidFill>
                  <a:schemeClr val="bg1"/>
                </a:solidFill>
              </a:rPr>
              <a:t>County Director</a:t>
            </a:r>
            <a:endParaRPr lang="en-US" sz="2500" b="1" i="1" dirty="0" smtClean="0">
              <a:solidFill>
                <a:schemeClr val="bg1"/>
              </a:solidFill>
            </a:endParaRPr>
          </a:p>
          <a:p>
            <a:pPr algn="ctr"/>
            <a:r>
              <a:rPr lang="en-US" sz="2500" b="1" i="1" dirty="0" smtClean="0">
                <a:solidFill>
                  <a:schemeClr val="bg1"/>
                </a:solidFill>
              </a:rPr>
              <a:t>County </a:t>
            </a:r>
            <a:r>
              <a:rPr lang="en-US" sz="2500" b="1" i="1" dirty="0" smtClean="0">
                <a:solidFill>
                  <a:schemeClr val="bg1"/>
                </a:solidFill>
              </a:rPr>
              <a:t>Administrator – Registration &amp; Schedule</a:t>
            </a:r>
            <a:endParaRPr lang="en-US" sz="2500" b="1" i="1" dirty="0" smtClean="0">
              <a:solidFill>
                <a:schemeClr val="bg1"/>
              </a:solidFill>
            </a:endParaRPr>
          </a:p>
          <a:p>
            <a:pPr algn="ctr"/>
            <a:r>
              <a:rPr lang="en-US" sz="2500" b="1" i="1" dirty="0" smtClean="0">
                <a:solidFill>
                  <a:schemeClr val="bg1"/>
                </a:solidFill>
              </a:rPr>
              <a:t>County Administrator - Officials</a:t>
            </a:r>
            <a:endParaRPr lang="en-US" sz="2500" b="1" i="1" dirty="0" smtClean="0">
              <a:solidFill>
                <a:schemeClr val="bg1"/>
              </a:solidFill>
            </a:endParaRPr>
          </a:p>
          <a:p>
            <a:pPr algn="ctr"/>
            <a:r>
              <a:rPr lang="en-US" sz="2500" b="1" i="1" dirty="0" smtClean="0">
                <a:solidFill>
                  <a:schemeClr val="bg1"/>
                </a:solidFill>
              </a:rPr>
              <a:t>County – Site Directors</a:t>
            </a:r>
            <a:endParaRPr lang="en-US" sz="2500" b="1" i="1" dirty="0" smtClean="0">
              <a:solidFill>
                <a:schemeClr val="bg1"/>
              </a:solidFill>
            </a:endParaRPr>
          </a:p>
          <a:p>
            <a:pPr algn="ctr"/>
            <a:endParaRPr lang="en-US" sz="2500" b="1" i="1" dirty="0" smtClean="0">
              <a:solidFill>
                <a:schemeClr val="bg1"/>
              </a:solidFill>
            </a:endParaRPr>
          </a:p>
          <a:p>
            <a:pPr algn="ctr"/>
            <a:endParaRPr lang="en-US" sz="2500" b="1" i="1" dirty="0" smtClean="0">
              <a:solidFill>
                <a:schemeClr val="bg1"/>
              </a:solidFill>
            </a:endParaRPr>
          </a:p>
          <a:p>
            <a:pPr algn="ctr"/>
            <a:endParaRPr lang="en-US" sz="2500" b="1" i="1" dirty="0" smtClean="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pic>
        <p:nvPicPr>
          <p:cNvPr id="9" name="Picture 8"/>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3897" t="21623" r="10705" b="21979"/>
          <a:stretch/>
        </p:blipFill>
        <p:spPr bwMode="auto">
          <a:xfrm>
            <a:off x="152400" y="5715000"/>
            <a:ext cx="1066800" cy="762000"/>
          </a:xfrm>
          <a:prstGeom prst="rect">
            <a:avLst/>
          </a:prstGeom>
          <a:noFill/>
          <a:ln>
            <a:noFill/>
          </a:ln>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The Positions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99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r>
              <a:rPr lang="en-US" b="1" i="1" dirty="0" smtClean="0">
                <a:solidFill>
                  <a:schemeClr val="bg1"/>
                </a:solidFill>
              </a:rPr>
              <a:t>The National Youth </a:t>
            </a:r>
            <a:r>
              <a:rPr lang="en-US" b="1" i="1" dirty="0">
                <a:solidFill>
                  <a:schemeClr val="bg1"/>
                </a:solidFill>
              </a:rPr>
              <a:t>Sports Association is seeking </a:t>
            </a:r>
            <a:r>
              <a:rPr lang="en-US" b="1" i="1" dirty="0" smtClean="0">
                <a:solidFill>
                  <a:srgbClr val="FFFF00"/>
                </a:solidFill>
              </a:rPr>
              <a:t>County’s </a:t>
            </a:r>
            <a:r>
              <a:rPr lang="en-US" b="1" i="1" dirty="0" smtClean="0">
                <a:solidFill>
                  <a:srgbClr val="FFFF00"/>
                </a:solidFill>
              </a:rPr>
              <a:t>– Executive Directors </a:t>
            </a:r>
            <a:r>
              <a:rPr lang="en-US" b="1" i="1" dirty="0">
                <a:solidFill>
                  <a:schemeClr val="bg1"/>
                </a:solidFill>
              </a:rPr>
              <a:t>for the </a:t>
            </a:r>
            <a:r>
              <a:rPr lang="en-US" b="1" i="1" dirty="0" smtClean="0">
                <a:solidFill>
                  <a:schemeClr val="bg1"/>
                </a:solidFill>
              </a:rPr>
              <a:t>2026 </a:t>
            </a:r>
            <a:r>
              <a:rPr lang="en-US" b="1" i="1" dirty="0">
                <a:solidFill>
                  <a:schemeClr val="bg1"/>
                </a:solidFill>
              </a:rPr>
              <a:t>travel ball basketball season. The </a:t>
            </a:r>
            <a:r>
              <a:rPr lang="en-US" b="1" i="1" dirty="0" smtClean="0">
                <a:solidFill>
                  <a:schemeClr val="bg1"/>
                </a:solidFill>
              </a:rPr>
              <a:t>County Director </a:t>
            </a:r>
            <a:r>
              <a:rPr lang="en-US" b="1" i="1" dirty="0">
                <a:solidFill>
                  <a:schemeClr val="bg1"/>
                </a:solidFill>
              </a:rPr>
              <a:t>for National </a:t>
            </a:r>
            <a:r>
              <a:rPr lang="en-US" b="1" i="1" dirty="0" smtClean="0">
                <a:solidFill>
                  <a:schemeClr val="bg1"/>
                </a:solidFill>
              </a:rPr>
              <a:t>Youth </a:t>
            </a:r>
            <a:r>
              <a:rPr lang="en-US" b="1" i="1" dirty="0">
                <a:solidFill>
                  <a:schemeClr val="bg1"/>
                </a:solidFill>
              </a:rPr>
              <a:t>Sports Association (male / female) will assist with the management of the </a:t>
            </a:r>
            <a:r>
              <a:rPr lang="en-US" b="1" i="1" dirty="0" smtClean="0">
                <a:solidFill>
                  <a:schemeClr val="bg1"/>
                </a:solidFill>
              </a:rPr>
              <a:t>NYSA's </a:t>
            </a:r>
            <a:r>
              <a:rPr lang="en-US" b="1" i="1" dirty="0">
                <a:solidFill>
                  <a:schemeClr val="bg1"/>
                </a:solidFill>
              </a:rPr>
              <a:t>youth basketball league at the local city level, which will </a:t>
            </a:r>
            <a:r>
              <a:rPr lang="en-US" b="1" i="1" dirty="0" smtClean="0">
                <a:solidFill>
                  <a:schemeClr val="bg1"/>
                </a:solidFill>
              </a:rPr>
              <a:t>provide </a:t>
            </a:r>
            <a:r>
              <a:rPr lang="en-US" b="1" i="1" dirty="0">
                <a:solidFill>
                  <a:schemeClr val="bg1"/>
                </a:solidFill>
              </a:rPr>
              <a:t>a quality, safe, fun, and engaging youth sports experience for our participants. The </a:t>
            </a:r>
            <a:r>
              <a:rPr lang="en-US" b="1" i="1" dirty="0" smtClean="0">
                <a:solidFill>
                  <a:schemeClr val="bg1"/>
                </a:solidFill>
              </a:rPr>
              <a:t>County Director </a:t>
            </a:r>
            <a:r>
              <a:rPr lang="en-US" b="1" i="1" dirty="0">
                <a:solidFill>
                  <a:schemeClr val="bg1"/>
                </a:solidFill>
              </a:rPr>
              <a:t>will </a:t>
            </a:r>
            <a:r>
              <a:rPr lang="en-US" b="1" i="1" dirty="0" smtClean="0">
                <a:solidFill>
                  <a:schemeClr val="bg1"/>
                </a:solidFill>
              </a:rPr>
              <a:t>help create &amp; oversee the basketball &amp; cheerleading operations &amp; Booster Clubs in their respective area. Please refer to the </a:t>
            </a:r>
            <a:r>
              <a:rPr lang="en-US" b="1" i="1" dirty="0" smtClean="0">
                <a:solidFill>
                  <a:srgbClr val="FFFF00"/>
                </a:solidFill>
              </a:rPr>
              <a:t>State information </a:t>
            </a:r>
            <a:r>
              <a:rPr lang="en-US" b="1" i="1" dirty="0" smtClean="0">
                <a:solidFill>
                  <a:schemeClr val="bg1"/>
                </a:solidFill>
              </a:rPr>
              <a:t>tab on our website to find the city near you that you are interested in be coming one of our County Director and welcome to the NYSA!</a:t>
            </a: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pic>
        <p:nvPicPr>
          <p:cNvPr id="1027" name="Picture 3" descr="The Ultimate Youth Basketball Guide for Players, Parents &amp; Coaches -  Ultimate Youth Basketball"/>
          <p:cNvPicPr>
            <a:picLocks noChangeAspect="1" noChangeArrowheads="1"/>
          </p:cNvPicPr>
          <p:nvPr/>
        </p:nvPicPr>
        <p:blipFill>
          <a:blip r:embed="rId3"/>
          <a:srcRect/>
          <a:stretch>
            <a:fillRect/>
          </a:stretch>
        </p:blipFill>
        <p:spPr bwMode="auto">
          <a:xfrm>
            <a:off x="2514600" y="152400"/>
            <a:ext cx="4417318" cy="2590800"/>
          </a:xfrm>
          <a:prstGeom prst="rect">
            <a:avLst/>
          </a:prstGeom>
          <a:noFill/>
          <a:ln w="9525" algn="in">
            <a:solidFill>
              <a:srgbClr val="FFC000"/>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3700" b="1" i="1" dirty="0" smtClean="0">
                <a:solidFill>
                  <a:srgbClr val="FFFF00"/>
                </a:solidFill>
                <a:latin typeface="Calibri" pitchFamily="34" charset="0"/>
              </a:rPr>
              <a:t>- County Director -</a:t>
            </a:r>
            <a:endParaRPr lang="en-US" sz="37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99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r>
              <a:rPr lang="en-US" b="1" i="1" dirty="0" smtClean="0">
                <a:solidFill>
                  <a:schemeClr val="bg1"/>
                </a:solidFill>
              </a:rPr>
              <a:t>The </a:t>
            </a:r>
            <a:r>
              <a:rPr lang="en-US" b="1" i="1" dirty="0" smtClean="0">
                <a:solidFill>
                  <a:srgbClr val="FFFF00"/>
                </a:solidFill>
              </a:rPr>
              <a:t>County Director </a:t>
            </a:r>
            <a:r>
              <a:rPr lang="en-US" b="1" i="1" dirty="0" smtClean="0">
                <a:solidFill>
                  <a:schemeClr val="bg1"/>
                </a:solidFill>
              </a:rPr>
              <a:t>must have strong communication skills and has to be able to pass on and create information for the school’s program administrators. The County Director will oversee the entire area, which consist of over (3,000) players and coaches!  </a:t>
            </a: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pic>
        <p:nvPicPr>
          <p:cNvPr id="1026" name="Picture 2" descr="de366de930dffbed5df54a38dd70e5ad"/>
          <p:cNvPicPr>
            <a:picLocks noChangeAspect="1" noChangeArrowheads="1"/>
          </p:cNvPicPr>
          <p:nvPr/>
        </p:nvPicPr>
        <p:blipFill>
          <a:blip r:embed="rId3"/>
          <a:srcRect t="2234" r="31609"/>
          <a:stretch>
            <a:fillRect/>
          </a:stretch>
        </p:blipFill>
        <p:spPr bwMode="auto">
          <a:xfrm>
            <a:off x="3124200" y="457200"/>
            <a:ext cx="3003084" cy="3217863"/>
          </a:xfrm>
          <a:prstGeom prst="rect">
            <a:avLst/>
          </a:prstGeom>
          <a:noFill/>
          <a:ln w="9525" algn="in">
            <a:solidFill>
              <a:srgbClr val="FFC000"/>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3600" b="1" i="1" dirty="0" smtClean="0">
                <a:solidFill>
                  <a:srgbClr val="FFFF00"/>
                </a:solidFill>
                <a:latin typeface="Calibri" pitchFamily="34" charset="0"/>
              </a:rPr>
              <a:t>- County Administrator -</a:t>
            </a:r>
            <a:endParaRPr lang="en-US" sz="36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algn="ctr"/>
            <a:r>
              <a:rPr lang="en-US" b="1" i="1" dirty="0" smtClean="0">
                <a:solidFill>
                  <a:schemeClr val="bg1"/>
                </a:solidFill>
              </a:rPr>
              <a:t>The </a:t>
            </a:r>
            <a:r>
              <a:rPr lang="en-US" b="1" i="1" dirty="0" smtClean="0">
                <a:solidFill>
                  <a:srgbClr val="FFFF00"/>
                </a:solidFill>
              </a:rPr>
              <a:t>County Administrator </a:t>
            </a:r>
            <a:r>
              <a:rPr lang="en-US" b="1" i="1" dirty="0" smtClean="0">
                <a:solidFill>
                  <a:schemeClr val="bg1"/>
                </a:solidFill>
              </a:rPr>
              <a:t>will </a:t>
            </a:r>
            <a:r>
              <a:rPr lang="en-US" b="1" dirty="0" smtClean="0">
                <a:solidFill>
                  <a:schemeClr val="bg1"/>
                </a:solidFill>
              </a:rPr>
              <a:t>oversee the teams </a:t>
            </a:r>
            <a:r>
              <a:rPr lang="en-US" b="1" dirty="0">
                <a:solidFill>
                  <a:schemeClr val="bg1"/>
                </a:solidFill>
              </a:rPr>
              <a:t>and players’ registration, team </a:t>
            </a:r>
            <a:r>
              <a:rPr lang="en-US" b="1" dirty="0" smtClean="0">
                <a:solidFill>
                  <a:schemeClr val="bg1"/>
                </a:solidFill>
              </a:rPr>
              <a:t>compliance &amp; league rules, </a:t>
            </a:r>
            <a:r>
              <a:rPr lang="en-US" b="1" dirty="0">
                <a:solidFill>
                  <a:schemeClr val="bg1"/>
                </a:solidFill>
              </a:rPr>
              <a:t>manage </a:t>
            </a:r>
            <a:r>
              <a:rPr lang="en-US" b="1" dirty="0" smtClean="0">
                <a:solidFill>
                  <a:schemeClr val="bg1"/>
                </a:solidFill>
              </a:rPr>
              <a:t>their team’s </a:t>
            </a:r>
            <a:r>
              <a:rPr lang="en-US" b="1" dirty="0">
                <a:solidFill>
                  <a:schemeClr val="bg1"/>
                </a:solidFill>
              </a:rPr>
              <a:t>home game </a:t>
            </a:r>
            <a:r>
              <a:rPr lang="en-US" b="1" dirty="0" smtClean="0">
                <a:solidFill>
                  <a:schemeClr val="bg1"/>
                </a:solidFill>
              </a:rPr>
              <a:t>experience, </a:t>
            </a:r>
            <a:r>
              <a:rPr lang="en-US" b="1" dirty="0">
                <a:solidFill>
                  <a:schemeClr val="bg1"/>
                </a:solidFill>
              </a:rPr>
              <a:t>and be responsible for the distributing of teams’ </a:t>
            </a:r>
            <a:r>
              <a:rPr lang="en-US" b="1" dirty="0" smtClean="0">
                <a:solidFill>
                  <a:schemeClr val="bg1"/>
                </a:solidFill>
              </a:rPr>
              <a:t>schedules. The </a:t>
            </a:r>
            <a:r>
              <a:rPr lang="en-US" b="1" i="1" dirty="0" smtClean="0">
                <a:solidFill>
                  <a:srgbClr val="FFFF00"/>
                </a:solidFill>
              </a:rPr>
              <a:t>County Administrator </a:t>
            </a:r>
            <a:r>
              <a:rPr lang="en-US" b="1" dirty="0" smtClean="0">
                <a:solidFill>
                  <a:schemeClr val="bg1"/>
                </a:solidFill>
              </a:rPr>
              <a:t>will </a:t>
            </a:r>
            <a:r>
              <a:rPr lang="en-US" b="1" i="1" dirty="0" smtClean="0">
                <a:solidFill>
                  <a:schemeClr val="bg1"/>
                </a:solidFill>
              </a:rPr>
              <a:t>also coordinate teams travel </a:t>
            </a:r>
            <a:r>
              <a:rPr lang="en-US" b="1" i="1" dirty="0">
                <a:solidFill>
                  <a:schemeClr val="bg1"/>
                </a:solidFill>
              </a:rPr>
              <a:t>logistics </a:t>
            </a:r>
            <a:r>
              <a:rPr lang="en-US" b="1" i="1" dirty="0" smtClean="0">
                <a:solidFill>
                  <a:schemeClr val="bg1"/>
                </a:solidFill>
              </a:rPr>
              <a:t>for tournament games.</a:t>
            </a:r>
            <a:endParaRPr lang="en-US" b="1" i="1" dirty="0">
              <a:solidFill>
                <a:schemeClr val="bg1"/>
              </a:solidFill>
            </a:endParaRPr>
          </a:p>
          <a:p>
            <a:pPr lvl="0" algn="ctr"/>
            <a:endParaRPr lang="en-US" b="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8436" name="Picture 4" descr="Female Hand Signing Insurance Contract Free Stock Photo"/>
          <p:cNvPicPr>
            <a:picLocks noChangeAspect="1" noChangeArrowheads="1"/>
          </p:cNvPicPr>
          <p:nvPr/>
        </p:nvPicPr>
        <p:blipFill>
          <a:blip r:embed="rId3"/>
          <a:srcRect l="17384" b="15793"/>
          <a:stretch>
            <a:fillRect/>
          </a:stretch>
        </p:blipFill>
        <p:spPr bwMode="auto">
          <a:xfrm>
            <a:off x="2362200" y="457200"/>
            <a:ext cx="4979197" cy="3383067"/>
          </a:xfrm>
          <a:prstGeom prst="rect">
            <a:avLst/>
          </a:prstGeom>
          <a:noFill/>
          <a:ln w="9525" algn="in">
            <a:solidFill>
              <a:srgbClr val="FFC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3600" b="1" i="1" dirty="0" smtClean="0">
                <a:solidFill>
                  <a:srgbClr val="FFFF00"/>
                </a:solidFill>
                <a:latin typeface="Calibri" pitchFamily="34" charset="0"/>
              </a:rPr>
              <a:t>- </a:t>
            </a:r>
            <a:r>
              <a:rPr lang="en-US" sz="3600" b="1" i="1" dirty="0" smtClean="0">
                <a:solidFill>
                  <a:srgbClr val="FFFF00"/>
                </a:solidFill>
                <a:latin typeface="Calibri" pitchFamily="34" charset="0"/>
              </a:rPr>
              <a:t>County Administrator</a:t>
            </a:r>
            <a:r>
              <a:rPr lang="en-US" sz="3600" b="1" i="1" dirty="0" smtClean="0">
                <a:solidFill>
                  <a:srgbClr val="FFFF00"/>
                </a:solidFill>
                <a:latin typeface="Calibri" pitchFamily="34" charset="0"/>
              </a:rPr>
              <a:t> </a:t>
            </a:r>
            <a:r>
              <a:rPr lang="en-US" sz="3600" b="1" i="1" dirty="0" smtClean="0">
                <a:solidFill>
                  <a:srgbClr val="FFFF00"/>
                </a:solidFill>
                <a:latin typeface="Calibri" pitchFamily="34" charset="0"/>
              </a:rPr>
              <a:t>-</a:t>
            </a:r>
            <a:endParaRPr lang="en-US" sz="3600" b="1" i="1" dirty="0">
              <a:solidFill>
                <a:srgbClr val="FFFF00"/>
              </a:solidFill>
              <a:latin typeface="Calibri" pitchFamily="34" charset="0"/>
            </a:endParaRPr>
          </a:p>
        </p:txBody>
      </p:sp>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algn="ctr"/>
            <a:r>
              <a:rPr lang="en-US" b="1" i="1" dirty="0" smtClean="0">
                <a:solidFill>
                  <a:schemeClr val="bg1"/>
                </a:solidFill>
              </a:rPr>
              <a:t>The </a:t>
            </a:r>
            <a:r>
              <a:rPr lang="en-US" b="1" i="1" dirty="0" smtClean="0">
                <a:solidFill>
                  <a:srgbClr val="FFFF00"/>
                </a:solidFill>
              </a:rPr>
              <a:t>County</a:t>
            </a:r>
            <a:r>
              <a:rPr lang="en-US" b="1" i="1" dirty="0" smtClean="0">
                <a:solidFill>
                  <a:srgbClr val="FFFF00"/>
                </a:solidFill>
              </a:rPr>
              <a:t> </a:t>
            </a:r>
            <a:r>
              <a:rPr lang="en-US" b="1" i="1" dirty="0" smtClean="0">
                <a:solidFill>
                  <a:srgbClr val="FFFF00"/>
                </a:solidFill>
              </a:rPr>
              <a:t>– Compliance Administrator </a:t>
            </a:r>
            <a:r>
              <a:rPr lang="en-US" b="1" i="1" dirty="0" smtClean="0">
                <a:solidFill>
                  <a:schemeClr val="bg1"/>
                </a:solidFill>
              </a:rPr>
              <a:t>will be responsible for game rules in their respective region. The Administrator will also oversee the assignment for all game officials at the regional level, along with training of all </a:t>
            </a:r>
            <a:r>
              <a:rPr lang="en-US" b="1" i="1" dirty="0" smtClean="0">
                <a:solidFill>
                  <a:schemeClr val="bg1"/>
                </a:solidFill>
              </a:rPr>
              <a:t>team</a:t>
            </a:r>
            <a:r>
              <a:rPr lang="en-US" b="1" i="1" dirty="0" smtClean="0">
                <a:solidFill>
                  <a:schemeClr val="bg1"/>
                </a:solidFill>
              </a:rPr>
              <a:t> </a:t>
            </a:r>
            <a:r>
              <a:rPr lang="en-US" b="1" i="1" dirty="0" smtClean="0">
                <a:solidFill>
                  <a:schemeClr val="bg1"/>
                </a:solidFill>
              </a:rPr>
              <a:t>directors on game day rules.</a:t>
            </a:r>
            <a:endParaRPr lang="en-US" b="1" i="1" dirty="0">
              <a:solidFill>
                <a:schemeClr val="bg1"/>
              </a:solidFill>
            </a:endParaRPr>
          </a:p>
          <a:p>
            <a:pPr lvl="0" algn="ctr"/>
            <a:endParaRPr lang="en-US" b="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Rastatter named NCAA men's basketball national coordinator of officials -  NCAA.org"/>
          <p:cNvPicPr>
            <a:picLocks noChangeAspect="1" noChangeArrowheads="1"/>
          </p:cNvPicPr>
          <p:nvPr/>
        </p:nvPicPr>
        <p:blipFill>
          <a:blip r:embed="rId2"/>
          <a:srcRect/>
          <a:stretch>
            <a:fillRect/>
          </a:stretch>
        </p:blipFill>
        <p:spPr bwMode="auto">
          <a:xfrm>
            <a:off x="1752600" y="533400"/>
            <a:ext cx="5791200" cy="3257550"/>
          </a:xfrm>
          <a:prstGeom prst="rect">
            <a:avLst/>
          </a:prstGeom>
          <a:noFill/>
          <a:ln>
            <a:solidFill>
              <a:srgbClr val="FFC000"/>
            </a:solidFill>
          </a:ln>
        </p:spPr>
      </p:pic>
      <p:pic>
        <p:nvPicPr>
          <p:cNvPr id="9" name="Picture 8"/>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3897" t="21623" r="10705" b="21979"/>
          <a:stretch/>
        </p:blipFill>
        <p:spPr bwMode="auto">
          <a:xfrm>
            <a:off x="152400" y="5638800"/>
            <a:ext cx="1066800" cy="762000"/>
          </a:xfrm>
          <a:prstGeom prst="rect">
            <a:avLst/>
          </a:prstGeom>
          <a:noFill/>
          <a:ln>
            <a:noFill/>
          </a:ln>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Coaches Meetings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algn="ctr"/>
            <a:r>
              <a:rPr lang="en-US" b="1" i="1" dirty="0" smtClean="0">
                <a:solidFill>
                  <a:schemeClr val="bg1"/>
                </a:solidFill>
              </a:rPr>
              <a:t>The </a:t>
            </a:r>
            <a:r>
              <a:rPr lang="en-US" b="1" i="1" dirty="0" smtClean="0">
                <a:solidFill>
                  <a:srgbClr val="FFFF00"/>
                </a:solidFill>
              </a:rPr>
              <a:t>County Director </a:t>
            </a:r>
            <a:r>
              <a:rPr lang="en-US" b="1" i="1" dirty="0" smtClean="0">
                <a:solidFill>
                  <a:schemeClr val="bg1"/>
                </a:solidFill>
              </a:rPr>
              <a:t>will hold bi - weekly coaches meetings (Basketball &amp; Cheerleading) to update their staffs on any league or team news that is need to be conveyed to their respective coaching leadership in their program. The Director will assist &amp; meet his / her administrative, game day, and booster club staffs when needed.</a:t>
            </a:r>
            <a:endParaRPr lang="en-US" b="1" i="1" dirty="0">
              <a:solidFill>
                <a:schemeClr val="bg1"/>
              </a:solidFill>
            </a:endParaRPr>
          </a:p>
          <a:p>
            <a:pPr lvl="0" algn="ctr"/>
            <a:endParaRPr lang="en-US" b="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60" name="Picture 4" descr="http://vbha.com/news_images/org_3013/Image/Graphics/coaches%20meeting.png"/>
          <p:cNvPicPr>
            <a:picLocks noChangeAspect="1" noChangeArrowheads="1"/>
          </p:cNvPicPr>
          <p:nvPr/>
        </p:nvPicPr>
        <p:blipFill>
          <a:blip r:embed="rId3"/>
          <a:srcRect/>
          <a:stretch>
            <a:fillRect/>
          </a:stretch>
        </p:blipFill>
        <p:spPr bwMode="auto">
          <a:xfrm>
            <a:off x="1981200" y="685800"/>
            <a:ext cx="5629275" cy="2762251"/>
          </a:xfrm>
          <a:prstGeom prst="rect">
            <a:avLst/>
          </a:prstGeom>
          <a:noFill/>
          <a:ln>
            <a:solidFill>
              <a:srgbClr val="FFC0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71600" y="5410200"/>
            <a:ext cx="7772400" cy="1447800"/>
          </a:xfrm>
          <a:prstGeom prst="rect">
            <a:avLst/>
          </a:prstGeom>
          <a:solidFill>
            <a:schemeClr val="tx2">
              <a:lumMod val="50000"/>
            </a:schemeClr>
          </a:solidFill>
          <a:ln w="25400">
            <a:solidFill>
              <a:srgbClr val="FFC000"/>
            </a:solidFill>
            <a:miter lim="800000"/>
            <a:headEnd/>
            <a:tailEnd/>
          </a:ln>
        </p:spPr>
        <p:txBody>
          <a:bodyPr anchor="ctr"/>
          <a:lstStyle/>
          <a:p>
            <a:pPr algn="ctr"/>
            <a:r>
              <a:rPr lang="en-US" sz="4000" b="1" i="1" dirty="0" smtClean="0">
                <a:solidFill>
                  <a:srgbClr val="FFFF00"/>
                </a:solidFill>
                <a:latin typeface="Calibri" pitchFamily="34" charset="0"/>
              </a:rPr>
              <a:t>- Media -</a:t>
            </a:r>
            <a:endParaRPr lang="en-US" sz="4000" b="1" i="1" dirty="0">
              <a:solidFill>
                <a:srgbClr val="FFFF00"/>
              </a:solidFill>
              <a:latin typeface="Calibri" pitchFamily="34" charset="0"/>
            </a:endParaRPr>
          </a:p>
        </p:txBody>
      </p:sp>
      <p:pic>
        <p:nvPicPr>
          <p:cNvPr id="7" name="Picture 9"/>
          <p:cNvPicPr>
            <a:picLocks noChangeAspect="1" noChangeArrowheads="1"/>
          </p:cNvPicPr>
          <p:nvPr/>
        </p:nvPicPr>
        <p:blipFill>
          <a:blip r:embed="rId2" cstate="print"/>
          <a:srcRect/>
          <a:stretch>
            <a:fillRect/>
          </a:stretch>
        </p:blipFill>
        <p:spPr bwMode="auto">
          <a:xfrm rot="7384607">
            <a:off x="301637" y="5711836"/>
            <a:ext cx="777875" cy="777875"/>
          </a:xfrm>
          <a:prstGeom prst="rect">
            <a:avLst/>
          </a:prstGeom>
          <a:noFill/>
          <a:ln w="9525" algn="in">
            <a:solidFill>
              <a:srgbClr val="000000">
                <a:alpha val="0"/>
              </a:srgbClr>
            </a:solidFill>
            <a:miter lim="800000"/>
            <a:headEnd/>
            <a:tailEnd/>
          </a:ln>
        </p:spPr>
      </p:pic>
      <p:sp>
        <p:nvSpPr>
          <p:cNvPr id="8" name="Rectangle 3"/>
          <p:cNvSpPr>
            <a:spLocks noChangeArrowheads="1"/>
          </p:cNvSpPr>
          <p:nvPr/>
        </p:nvSpPr>
        <p:spPr bwMode="auto">
          <a:xfrm>
            <a:off x="0" y="0"/>
            <a:ext cx="9144000" cy="5410200"/>
          </a:xfrm>
          <a:prstGeom prst="rect">
            <a:avLst/>
          </a:prstGeom>
          <a:solidFill>
            <a:schemeClr val="tx2">
              <a:lumMod val="75000"/>
            </a:schemeClr>
          </a:solidFill>
          <a:ln w="25400">
            <a:solidFill>
              <a:srgbClr val="FFC0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sz="1800" dirty="0">
              <a:solidFill>
                <a:srgbClr val="FFC000"/>
              </a:solidFill>
              <a:latin typeface="Calibri" pitchFamily="34" charset="0"/>
            </a:endParaRPr>
          </a:p>
          <a:p>
            <a:pPr algn="ctr"/>
            <a:endParaRPr lang="en-US" b="1" i="1" dirty="0" smtClean="0">
              <a:solidFill>
                <a:schemeClr val="bg1"/>
              </a:solidFill>
            </a:endParaRPr>
          </a:p>
          <a:p>
            <a:pPr algn="ctr"/>
            <a:endParaRPr lang="en-US" b="1" i="1" dirty="0">
              <a:solidFill>
                <a:schemeClr val="bg1"/>
              </a:solidFill>
            </a:endParaRPr>
          </a:p>
          <a:p>
            <a:pPr algn="ctr"/>
            <a:endParaRPr lang="en-US" b="1" i="1" dirty="0" smtClean="0">
              <a:solidFill>
                <a:schemeClr val="bg1"/>
              </a:solidFill>
            </a:endParaRPr>
          </a:p>
          <a:p>
            <a:pPr lvl="0" algn="ctr"/>
            <a:endParaRPr lang="en-US" b="1" i="1" dirty="0" smtClean="0">
              <a:solidFill>
                <a:schemeClr val="bg1"/>
              </a:solidFill>
            </a:endParaRPr>
          </a:p>
          <a:p>
            <a:pPr algn="ctr"/>
            <a:endParaRPr lang="en-US" b="1" i="1" dirty="0" smtClean="0">
              <a:solidFill>
                <a:schemeClr val="bg1"/>
              </a:solidFill>
            </a:endParaRPr>
          </a:p>
          <a:p>
            <a:pPr algn="ctr"/>
            <a:r>
              <a:rPr lang="en-US" b="1" i="1" dirty="0" smtClean="0">
                <a:solidFill>
                  <a:schemeClr val="bg1"/>
                </a:solidFill>
              </a:rPr>
              <a:t>The </a:t>
            </a:r>
            <a:r>
              <a:rPr lang="en-US" b="1" i="1" dirty="0" smtClean="0">
                <a:solidFill>
                  <a:srgbClr val="FFFF00"/>
                </a:solidFill>
              </a:rPr>
              <a:t>County Director </a:t>
            </a:r>
            <a:r>
              <a:rPr lang="en-US" b="1" i="1" dirty="0" smtClean="0">
                <a:solidFill>
                  <a:schemeClr val="bg1"/>
                </a:solidFill>
              </a:rPr>
              <a:t>will be the spokesperson </a:t>
            </a:r>
            <a:r>
              <a:rPr lang="en-US" b="1" i="1" dirty="0">
                <a:solidFill>
                  <a:schemeClr val="bg1"/>
                </a:solidFill>
              </a:rPr>
              <a:t>media liaison for </a:t>
            </a:r>
            <a:r>
              <a:rPr lang="en-US" b="1" i="1" dirty="0" smtClean="0">
                <a:solidFill>
                  <a:schemeClr val="bg1"/>
                </a:solidFill>
              </a:rPr>
              <a:t>NYSA </a:t>
            </a:r>
            <a:r>
              <a:rPr lang="en-US" b="1" i="1" dirty="0">
                <a:solidFill>
                  <a:schemeClr val="bg1"/>
                </a:solidFill>
              </a:rPr>
              <a:t>corporation at the city </a:t>
            </a:r>
            <a:r>
              <a:rPr lang="en-US" b="1" i="1" dirty="0" smtClean="0">
                <a:solidFill>
                  <a:schemeClr val="bg1"/>
                </a:solidFill>
              </a:rPr>
              <a:t>level. All comments, interviews, or press releases must be approved by NYSA legal team!</a:t>
            </a:r>
            <a:endParaRPr lang="en-US" b="1" i="1" dirty="0">
              <a:solidFill>
                <a:schemeClr val="bg1"/>
              </a:solidFill>
            </a:endParaRPr>
          </a:p>
          <a:p>
            <a:pPr algn="ctr"/>
            <a:endParaRPr lang="en-US" b="1" i="1" dirty="0" smtClean="0">
              <a:solidFill>
                <a:schemeClr val="bg1"/>
              </a:solidFill>
              <a:latin typeface="Calibri" pitchFamily="34" charset="0"/>
            </a:endParaRPr>
          </a:p>
          <a:p>
            <a:pPr algn="ctr"/>
            <a:r>
              <a:rPr lang="en-US" b="1" i="1" dirty="0" smtClean="0">
                <a:solidFill>
                  <a:srgbClr val="FFC000"/>
                </a:solidFill>
                <a:latin typeface="Calibri" pitchFamily="34" charset="0"/>
              </a:rPr>
              <a:t>  </a:t>
            </a:r>
          </a:p>
          <a:p>
            <a:pPr algn="ctr"/>
            <a:endParaRPr lang="en-US" sz="1800" dirty="0">
              <a:solidFill>
                <a:srgbClr val="FFC000"/>
              </a:solidFill>
              <a:latin typeface="Calibri" pitchFamily="34" charset="0"/>
            </a:endParaRPr>
          </a:p>
        </p:txBody>
      </p:sp>
      <p:sp>
        <p:nvSpPr>
          <p:cNvPr id="18434" name="AutoShape 2" descr="Female Hand Signing Insurance Contract Free Stock Photo | picjum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Valley Ball Hockey Association Hockey powered by GOALLINE.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82" name="Picture 2" descr="Press conference stage meeting news media Vector Image"/>
          <p:cNvPicPr>
            <a:picLocks noChangeAspect="1" noChangeArrowheads="1"/>
          </p:cNvPicPr>
          <p:nvPr/>
        </p:nvPicPr>
        <p:blipFill>
          <a:blip r:embed="rId3" cstate="print"/>
          <a:srcRect b="7615"/>
          <a:stretch>
            <a:fillRect/>
          </a:stretch>
        </p:blipFill>
        <p:spPr bwMode="auto">
          <a:xfrm>
            <a:off x="2971799" y="304800"/>
            <a:ext cx="3742191" cy="3733800"/>
          </a:xfrm>
          <a:prstGeom prst="rect">
            <a:avLst/>
          </a:prstGeom>
          <a:noFill/>
          <a:ln>
            <a:solidFill>
              <a:srgbClr val="FFC00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1378</Words>
  <Application>Microsoft Office PowerPoint</Application>
  <PresentationFormat>On-screen Show (4:3)</PresentationFormat>
  <Paragraphs>377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Superior</dc:creator>
  <cp:lastModifiedBy>Superior</cp:lastModifiedBy>
  <cp:revision>34</cp:revision>
  <dcterms:created xsi:type="dcterms:W3CDTF">2022-06-04T10:19:41Z</dcterms:created>
  <dcterms:modified xsi:type="dcterms:W3CDTF">2025-10-01T12:47:30Z</dcterms:modified>
</cp:coreProperties>
</file>