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97" r:id="rId5"/>
    <p:sldId id="298" r:id="rId6"/>
    <p:sldId id="299" r:id="rId7"/>
    <p:sldId id="272" r:id="rId8"/>
    <p:sldId id="278" r:id="rId9"/>
    <p:sldId id="284" r:id="rId10"/>
    <p:sldId id="28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54C0AE-2E4C-45AD-BDD8-7A13BD6F04CD}" type="datetimeFigureOut">
              <a:rPr lang="en-US" smtClean="0"/>
              <a:pPr/>
              <a:t>10/1/2025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1181B7-2999-468B-982A-4F94FF89D0D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54C0AE-2E4C-45AD-BDD8-7A13BD6F04CD}" type="datetimeFigureOut">
              <a:rPr lang="en-US" smtClean="0"/>
              <a:pPr/>
              <a:t>10/1/2025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1181B7-2999-468B-982A-4F94FF89D0D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54C0AE-2E4C-45AD-BDD8-7A13BD6F04CD}" type="datetimeFigureOut">
              <a:rPr lang="en-US" smtClean="0"/>
              <a:pPr/>
              <a:t>10/1/2025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1181B7-2999-468B-982A-4F94FF89D0D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54C0AE-2E4C-45AD-BDD8-7A13BD6F04CD}" type="datetimeFigureOut">
              <a:rPr lang="en-US" smtClean="0"/>
              <a:pPr/>
              <a:t>10/1/2025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1181B7-2999-468B-982A-4F94FF89D0D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54C0AE-2E4C-45AD-BDD8-7A13BD6F04CD}" type="datetimeFigureOut">
              <a:rPr lang="en-US" smtClean="0"/>
              <a:pPr/>
              <a:t>10/1/2025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1181B7-2999-468B-982A-4F94FF89D0DC}"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54C0AE-2E4C-45AD-BDD8-7A13BD6F04CD}" type="datetimeFigureOut">
              <a:rPr lang="en-US" smtClean="0"/>
              <a:pPr/>
              <a:t>10/1/2025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1181B7-2999-468B-982A-4F94FF89D0D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54C0AE-2E4C-45AD-BDD8-7A13BD6F04CD}" type="datetimeFigureOut">
              <a:rPr lang="en-US" smtClean="0"/>
              <a:pPr/>
              <a:t>10/1/2025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B1181B7-2999-468B-982A-4F94FF89D0D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54C0AE-2E4C-45AD-BDD8-7A13BD6F04CD}" type="datetimeFigureOut">
              <a:rPr lang="en-US" smtClean="0"/>
              <a:pPr/>
              <a:t>10/1/2025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B1181B7-2999-468B-982A-4F94FF89D0D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54C0AE-2E4C-45AD-BDD8-7A13BD6F04CD}" type="datetimeFigureOut">
              <a:rPr lang="en-US" smtClean="0"/>
              <a:pPr/>
              <a:t>10/1/2025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B1181B7-2999-468B-982A-4F94FF89D0D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54C0AE-2E4C-45AD-BDD8-7A13BD6F04CD}" type="datetimeFigureOut">
              <a:rPr lang="en-US" smtClean="0"/>
              <a:pPr/>
              <a:t>10/1/2025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1181B7-2999-468B-982A-4F94FF89D0D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54C0AE-2E4C-45AD-BDD8-7A13BD6F04CD}" type="datetimeFigureOut">
              <a:rPr lang="en-US" smtClean="0"/>
              <a:pPr/>
              <a:t>10/1/2025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1181B7-2999-468B-982A-4F94FF89D0D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54C0AE-2E4C-45AD-BDD8-7A13BD6F04CD}" type="datetimeFigureOut">
              <a:rPr lang="en-US" smtClean="0"/>
              <a:pPr/>
              <a:t>10/1/2025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1181B7-2999-468B-982A-4F94FF89D0D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0"/>
            <a:ext cx="9144000" cy="5410200"/>
          </a:xfrm>
          <a:prstGeom prst="rect">
            <a:avLst/>
          </a:prstGeom>
          <a:solidFill>
            <a:schemeClr val="bg1"/>
          </a:solidFill>
          <a:ln w="25400">
            <a:solidFill>
              <a:srgbClr val="FFC000"/>
            </a:solidFill>
            <a:miter lim="800000"/>
            <a:headEnd/>
            <a:tailEnd/>
          </a:ln>
        </p:spPr>
        <p:txBody>
          <a:bodyPr anchor="ctr"/>
          <a:lstStyle/>
          <a:p>
            <a:pPr algn="ctr"/>
            <a:endParaRPr lang="en-US" dirty="0">
              <a:solidFill>
                <a:schemeClr val="bg1"/>
              </a:solidFill>
              <a:latin typeface="Calibri" pitchFamily="34" charset="0"/>
            </a:endParaRPr>
          </a:p>
          <a:p>
            <a:pPr algn="ctr"/>
            <a:endParaRPr lang="en-US" dirty="0">
              <a:solidFill>
                <a:schemeClr val="bg1"/>
              </a:solidFill>
              <a:latin typeface="Calibri" pitchFamily="34" charset="0"/>
            </a:endParaRPr>
          </a:p>
          <a:p>
            <a:pPr algn="ctr"/>
            <a:endParaRPr lang="en-US" dirty="0">
              <a:solidFill>
                <a:schemeClr val="bg1"/>
              </a:solidFill>
              <a:latin typeface="Calibri" pitchFamily="34" charset="0"/>
            </a:endParaRPr>
          </a:p>
          <a:p>
            <a:pPr algn="ctr"/>
            <a:endParaRPr lang="en-US" dirty="0">
              <a:solidFill>
                <a:schemeClr val="bg1"/>
              </a:solidFill>
              <a:latin typeface="Calibri" pitchFamily="34" charset="0"/>
            </a:endParaRPr>
          </a:p>
          <a:p>
            <a:pPr algn="ctr"/>
            <a:endParaRPr lang="en-US" dirty="0">
              <a:solidFill>
                <a:schemeClr val="bg1"/>
              </a:solidFill>
              <a:latin typeface="Calibri" pitchFamily="34" charset="0"/>
            </a:endParaRPr>
          </a:p>
          <a:p>
            <a:pPr algn="ctr"/>
            <a:endParaRPr lang="en-US" dirty="0">
              <a:solidFill>
                <a:schemeClr val="bg1"/>
              </a:solidFill>
              <a:latin typeface="Calibri" pitchFamily="34" charset="0"/>
            </a:endParaRPr>
          </a:p>
          <a:p>
            <a:pPr algn="ctr"/>
            <a:endParaRPr lang="en-US" dirty="0">
              <a:solidFill>
                <a:schemeClr val="bg1"/>
              </a:solidFill>
              <a:latin typeface="Calibri" pitchFamily="34" charset="0"/>
            </a:endParaRPr>
          </a:p>
          <a:p>
            <a:pPr algn="ctr"/>
            <a:endParaRPr lang="en-US" dirty="0">
              <a:solidFill>
                <a:schemeClr val="bg1"/>
              </a:solidFill>
              <a:latin typeface="Calibri" pitchFamily="34" charset="0"/>
            </a:endParaRPr>
          </a:p>
          <a:p>
            <a:pPr algn="ctr"/>
            <a:endParaRPr lang="en-US" dirty="0">
              <a:solidFill>
                <a:schemeClr val="bg1"/>
              </a:solidFill>
              <a:latin typeface="Calibri" pitchFamily="34" charset="0"/>
            </a:endParaRPr>
          </a:p>
          <a:p>
            <a:pPr algn="ctr"/>
            <a:endParaRPr lang="en-US" dirty="0">
              <a:solidFill>
                <a:schemeClr val="bg1"/>
              </a:solidFill>
              <a:latin typeface="Calibri" pitchFamily="34" charset="0"/>
            </a:endParaRPr>
          </a:p>
          <a:p>
            <a:pPr algn="ctr"/>
            <a:endParaRPr lang="en-US" dirty="0">
              <a:solidFill>
                <a:schemeClr val="bg1"/>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28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800" b="1" i="1" dirty="0" smtClean="0">
              <a:solidFill>
                <a:srgbClr val="000066"/>
              </a:solidFill>
              <a:latin typeface="Calibri" pitchFamily="34" charset="0"/>
            </a:endParaRPr>
          </a:p>
          <a:p>
            <a:pPr algn="ctr"/>
            <a:endParaRPr lang="en-US" sz="800" b="1" i="1" dirty="0" smtClean="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r>
              <a:rPr lang="en-US" sz="3200" b="1" i="1" dirty="0" smtClean="0">
                <a:solidFill>
                  <a:srgbClr val="000066"/>
                </a:solidFill>
                <a:latin typeface="Calibri" pitchFamily="34" charset="0"/>
              </a:rPr>
              <a:t>2026 </a:t>
            </a:r>
            <a:r>
              <a:rPr lang="en-US" sz="3200" b="1" i="1" dirty="0">
                <a:solidFill>
                  <a:srgbClr val="000066"/>
                </a:solidFill>
                <a:latin typeface="Calibri" pitchFamily="34" charset="0"/>
              </a:rPr>
              <a:t>- </a:t>
            </a:r>
            <a:r>
              <a:rPr lang="en-US" sz="3200" b="1" i="1" dirty="0" smtClean="0">
                <a:solidFill>
                  <a:srgbClr val="000066"/>
                </a:solidFill>
                <a:latin typeface="Calibri" pitchFamily="34" charset="0"/>
              </a:rPr>
              <a:t>National Youth Sports Association</a:t>
            </a:r>
          </a:p>
          <a:p>
            <a:pPr algn="ctr"/>
            <a:endParaRPr lang="en-US" sz="500" b="1" i="1" dirty="0" smtClean="0">
              <a:solidFill>
                <a:srgbClr val="000066"/>
              </a:solidFill>
              <a:latin typeface="Calibri" pitchFamily="34" charset="0"/>
            </a:endParaRPr>
          </a:p>
          <a:p>
            <a:pPr algn="ctr"/>
            <a:endParaRPr lang="en-US" sz="500" b="1" i="1" dirty="0" smtClean="0">
              <a:solidFill>
                <a:srgbClr val="000066"/>
              </a:solidFill>
              <a:latin typeface="Calibri" pitchFamily="34" charset="0"/>
            </a:endParaRPr>
          </a:p>
          <a:p>
            <a:pPr algn="ctr"/>
            <a:endParaRPr lang="en-US" sz="500" b="1" i="1" dirty="0" smtClean="0">
              <a:solidFill>
                <a:srgbClr val="000066"/>
              </a:solidFill>
              <a:latin typeface="Calibri" pitchFamily="34" charset="0"/>
            </a:endParaRPr>
          </a:p>
          <a:p>
            <a:pPr algn="ctr"/>
            <a:endParaRPr lang="en-US" sz="5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r>
              <a:rPr lang="en-US" sz="3200" b="1" i="1" dirty="0" smtClean="0">
                <a:solidFill>
                  <a:srgbClr val="000066"/>
                </a:solidFill>
                <a:latin typeface="Calibri" pitchFamily="34" charset="0"/>
              </a:rPr>
              <a:t>State – Employment Descriptions</a:t>
            </a:r>
          </a:p>
          <a:p>
            <a:pPr algn="ctr"/>
            <a:endParaRPr lang="en-US" sz="600" b="1" i="1" dirty="0" smtClean="0">
              <a:solidFill>
                <a:srgbClr val="000066"/>
              </a:solidFill>
              <a:latin typeface="Calibri" pitchFamily="34" charset="0"/>
            </a:endParaRPr>
          </a:p>
          <a:p>
            <a:pPr algn="ctr"/>
            <a:endParaRPr lang="en-US" sz="600" b="1" i="1" dirty="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smtClean="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32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a:p>
            <a:pPr algn="ctr"/>
            <a:endParaRPr lang="en-US" sz="4000" b="1" i="1" dirty="0">
              <a:solidFill>
                <a:srgbClr val="000066"/>
              </a:solidFill>
              <a:latin typeface="Calibri" pitchFamily="34" charset="0"/>
            </a:endParaRPr>
          </a:p>
        </p:txBody>
      </p:sp>
      <p:sp>
        <p:nvSpPr>
          <p:cNvPr id="2051" name="Rectangle 2"/>
          <p:cNvSpPr>
            <a:spLocks noChangeArrowheads="1"/>
          </p:cNvSpPr>
          <p:nvPr/>
        </p:nvSpPr>
        <p:spPr bwMode="auto">
          <a:xfrm>
            <a:off x="0" y="5410200"/>
            <a:ext cx="9144000" cy="1447800"/>
          </a:xfrm>
          <a:prstGeom prst="rect">
            <a:avLst/>
          </a:prstGeom>
          <a:solidFill>
            <a:schemeClr val="tx1"/>
          </a:solidFill>
          <a:ln w="25400">
            <a:solidFill>
              <a:srgbClr val="FFC000"/>
            </a:solidFill>
            <a:miter lim="800000"/>
            <a:headEnd/>
            <a:tailEnd/>
          </a:ln>
        </p:spPr>
        <p:txBody>
          <a:bodyPr anchor="ctr"/>
          <a:lstStyle/>
          <a:p>
            <a:pPr algn="ctr"/>
            <a:r>
              <a:rPr lang="en-US" altLang="en-US" sz="3600" b="1" i="1" dirty="0">
                <a:solidFill>
                  <a:schemeClr val="bg1"/>
                </a:solidFill>
                <a:latin typeface="Calibri" pitchFamily="34" charset="0"/>
              </a:rPr>
              <a:t>“</a:t>
            </a:r>
            <a:r>
              <a:rPr lang="en-US" sz="3600" b="1" i="1" dirty="0">
                <a:solidFill>
                  <a:schemeClr val="bg1"/>
                </a:solidFill>
                <a:latin typeface="Calibri" pitchFamily="34" charset="0"/>
              </a:rPr>
              <a:t>The Ultimate Basketball League for Kids</a:t>
            </a:r>
            <a:r>
              <a:rPr lang="en-US" altLang="en-US" sz="3600" b="1" i="1" dirty="0">
                <a:solidFill>
                  <a:schemeClr val="bg1"/>
                </a:solidFill>
                <a:latin typeface="Calibri" pitchFamily="34" charset="0"/>
              </a:rPr>
              <a:t>”</a:t>
            </a:r>
            <a:endParaRPr lang="en-US" sz="3600" b="1" i="1" dirty="0">
              <a:solidFill>
                <a:schemeClr val="bg1"/>
              </a:solidFill>
              <a:latin typeface="Calibri" pitchFamily="34" charset="0"/>
            </a:endParaRPr>
          </a:p>
        </p:txBody>
      </p:sp>
      <p:sp>
        <p:nvSpPr>
          <p:cNvPr id="2052" name="TextBox 5"/>
          <p:cNvSpPr txBox="1">
            <a:spLocks noChangeArrowheads="1"/>
          </p:cNvSpPr>
          <p:nvPr/>
        </p:nvSpPr>
        <p:spPr bwMode="auto">
          <a:xfrm>
            <a:off x="1828800" y="2514600"/>
            <a:ext cx="5715000" cy="615553"/>
          </a:xfrm>
          <a:prstGeom prst="rect">
            <a:avLst/>
          </a:prstGeom>
          <a:noFill/>
          <a:ln w="9525">
            <a:noFill/>
            <a:miter lim="800000"/>
            <a:headEnd/>
            <a:tailEnd/>
          </a:ln>
        </p:spPr>
        <p:txBody>
          <a:bodyPr>
            <a:spAutoFit/>
          </a:bodyPr>
          <a:lstStyle/>
          <a:p>
            <a:pPr algn="ctr"/>
            <a:endParaRPr lang="en-US" sz="900" b="1" i="1" dirty="0">
              <a:solidFill>
                <a:srgbClr val="006600"/>
              </a:solidFill>
              <a:latin typeface="Calibri" pitchFamily="34" charset="0"/>
            </a:endParaRPr>
          </a:p>
          <a:p>
            <a:pPr algn="ctr"/>
            <a:endParaRPr lang="en-US" sz="900" b="1" i="1" dirty="0">
              <a:solidFill>
                <a:srgbClr val="006600"/>
              </a:solidFill>
              <a:latin typeface="Calibri" pitchFamily="34" charset="0"/>
            </a:endParaRPr>
          </a:p>
          <a:p>
            <a:pPr algn="ctr"/>
            <a:endParaRPr lang="en-US" sz="800" b="1" i="1" dirty="0">
              <a:solidFill>
                <a:srgbClr val="006600"/>
              </a:solidFill>
              <a:latin typeface="Calibri" pitchFamily="34" charset="0"/>
            </a:endParaRPr>
          </a:p>
          <a:p>
            <a:pPr algn="ctr"/>
            <a:endParaRPr lang="en-US" sz="800" b="1" i="1" dirty="0">
              <a:solidFill>
                <a:srgbClr val="006600"/>
              </a:solidFill>
              <a:latin typeface="Calibri" pitchFamily="34" charset="0"/>
            </a:endParaRPr>
          </a:p>
        </p:txBody>
      </p:sp>
      <p:sp>
        <p:nvSpPr>
          <p:cNvPr id="2053" name="TextBox 7"/>
          <p:cNvSpPr txBox="1">
            <a:spLocks noChangeArrowheads="1"/>
          </p:cNvSpPr>
          <p:nvPr/>
        </p:nvSpPr>
        <p:spPr bwMode="auto">
          <a:xfrm>
            <a:off x="1828800" y="3657600"/>
            <a:ext cx="5715000" cy="1600438"/>
          </a:xfrm>
          <a:prstGeom prst="rect">
            <a:avLst/>
          </a:prstGeom>
          <a:noFill/>
          <a:ln w="9525">
            <a:noFill/>
            <a:miter lim="800000"/>
            <a:headEnd/>
            <a:tailEnd/>
          </a:ln>
        </p:spPr>
        <p:txBody>
          <a:bodyPr>
            <a:spAutoFit/>
          </a:bodyPr>
          <a:lstStyle/>
          <a:p>
            <a:pPr algn="ctr"/>
            <a:endParaRPr lang="en-US" sz="1800" b="1" i="1" dirty="0">
              <a:latin typeface="Calibri" pitchFamily="34" charset="0"/>
            </a:endParaRPr>
          </a:p>
          <a:p>
            <a:pPr algn="ctr"/>
            <a:endParaRPr lang="en-US" sz="800" b="1" i="1" dirty="0">
              <a:latin typeface="Calibri" pitchFamily="34" charset="0"/>
            </a:endParaRPr>
          </a:p>
          <a:p>
            <a:pPr algn="ctr"/>
            <a:endParaRPr lang="en-US" sz="800" b="1" i="1" dirty="0">
              <a:latin typeface="Calibri" pitchFamily="34" charset="0"/>
            </a:endParaRPr>
          </a:p>
          <a:p>
            <a:pPr algn="ctr"/>
            <a:endParaRPr lang="en-US" sz="800" b="1" i="1" dirty="0">
              <a:latin typeface="Calibri" pitchFamily="34" charset="0"/>
            </a:endParaRPr>
          </a:p>
          <a:p>
            <a:pPr algn="ctr"/>
            <a:endParaRPr lang="en-US" sz="2000" b="1" i="1" dirty="0">
              <a:solidFill>
                <a:srgbClr val="006600"/>
              </a:solidFill>
              <a:latin typeface="Calibri" pitchFamily="34" charset="0"/>
            </a:endParaRPr>
          </a:p>
          <a:p>
            <a:pPr algn="ctr"/>
            <a:endParaRPr lang="en-US" sz="1800" b="1" i="1" dirty="0">
              <a:latin typeface="Calibri" pitchFamily="34" charset="0"/>
            </a:endParaRPr>
          </a:p>
          <a:p>
            <a:pPr algn="ctr"/>
            <a:endParaRPr lang="en-US" sz="1800" b="1" i="1" dirty="0">
              <a:solidFill>
                <a:srgbClr val="006600"/>
              </a:solidFill>
              <a:latin typeface="Calibri" pitchFamily="34" charset="0"/>
            </a:endParaRPr>
          </a:p>
        </p:txBody>
      </p:sp>
      <p:sp>
        <p:nvSpPr>
          <p:cNvPr id="2054" name="WordArt 2"/>
          <p:cNvSpPr>
            <a:spLocks noChangeArrowheads="1" noChangeShapeType="1" noTextEdit="1"/>
          </p:cNvSpPr>
          <p:nvPr/>
        </p:nvSpPr>
        <p:spPr bwMode="auto">
          <a:xfrm>
            <a:off x="3048000" y="838200"/>
            <a:ext cx="2362200" cy="533400"/>
          </a:xfrm>
          <a:prstGeom prst="rect">
            <a:avLst/>
          </a:prstGeom>
        </p:spPr>
        <p:txBody>
          <a:bodyPr wrap="none" fromWordArt="1">
            <a:prstTxWarp prst="textPlain">
              <a:avLst>
                <a:gd name="adj" fmla="val 50000"/>
              </a:avLst>
            </a:prstTxWarp>
          </a:bodyPr>
          <a:lstStyle/>
          <a:p>
            <a:pPr algn="ctr"/>
            <a:endParaRPr lang="en-US" sz="3600" b="1" kern="10" dirty="0">
              <a:ln w="19050">
                <a:solidFill>
                  <a:srgbClr val="000000"/>
                </a:solidFill>
                <a:round/>
                <a:headEnd/>
                <a:tailEnd/>
              </a:ln>
              <a:solidFill>
                <a:srgbClr val="FFCC00"/>
              </a:solidFill>
              <a:effectLst>
                <a:outerShdw dist="35921" dir="2700000" algn="ctr" rotWithShape="0">
                  <a:srgbClr val="990000"/>
                </a:outerShdw>
              </a:effectLst>
              <a:latin typeface="Impact"/>
            </a:endParaRPr>
          </a:p>
        </p:txBody>
      </p:sp>
      <p:pic>
        <p:nvPicPr>
          <p:cNvPr id="11" name="Picture 10"/>
          <p:cNvPicPr/>
          <p:nvPr/>
        </p:nvPicPr>
        <p:blipFill rotWithShape="1">
          <a:blip r:embed="rId2"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l="13897" t="21623" r="10705" b="21979"/>
          <a:stretch/>
        </p:blipFill>
        <p:spPr bwMode="auto">
          <a:xfrm>
            <a:off x="3733800" y="76200"/>
            <a:ext cx="2057400" cy="1219200"/>
          </a:xfrm>
          <a:prstGeom prst="rect">
            <a:avLst/>
          </a:prstGeom>
          <a:noFill/>
          <a:ln>
            <a:noFill/>
          </a:ln>
          <a:effectLst/>
          <a:extLst>
            <a:ext uri="{53640926-AAD7-44D8-BBD7-CCE9431645EC}">
              <a14:shadowObscured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a:ext>
          </a:extLst>
        </p:spPr>
      </p:pic>
      <p:pic>
        <p:nvPicPr>
          <p:cNvPr id="9" name="Picture 2" descr="https://bsbproduction.s3.amazonaws.com/portals/9843/images/basketball_for_all_s.jpg"/>
          <p:cNvPicPr>
            <a:picLocks noChangeAspect="1" noChangeArrowheads="1"/>
          </p:cNvPicPr>
          <p:nvPr/>
        </p:nvPicPr>
        <p:blipFill>
          <a:blip r:embed="rId3" cstate="print"/>
          <a:srcRect/>
          <a:stretch>
            <a:fillRect/>
          </a:stretch>
        </p:blipFill>
        <p:spPr bwMode="auto">
          <a:xfrm>
            <a:off x="3505199" y="2438400"/>
            <a:ext cx="2720009" cy="1604108"/>
          </a:xfrm>
          <a:prstGeom prst="rect">
            <a:avLst/>
          </a:prstGeom>
          <a:noFill/>
          <a:ln w="9525">
            <a:solidFill>
              <a:srgbClr val="FFC000"/>
            </a:solidFill>
            <a:miter lim="800000"/>
            <a:headEnd/>
            <a:tailEnd/>
          </a:ln>
        </p:spPr>
      </p:pic>
    </p:spTree>
  </p:cSld>
  <p:clrMapOvr>
    <a:masterClrMapping/>
  </p:clrMapOvr>
  <p:transition advTm="4128"/>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71600" y="5410200"/>
            <a:ext cx="7772400" cy="1447800"/>
          </a:xfrm>
          <a:prstGeom prst="rect">
            <a:avLst/>
          </a:prstGeom>
          <a:solidFill>
            <a:schemeClr val="tx2">
              <a:lumMod val="50000"/>
            </a:schemeClr>
          </a:solidFill>
          <a:ln w="25400">
            <a:solidFill>
              <a:srgbClr val="FFC000"/>
            </a:solidFill>
            <a:miter lim="800000"/>
            <a:headEnd/>
            <a:tailEnd/>
          </a:ln>
        </p:spPr>
        <p:txBody>
          <a:bodyPr anchor="ctr"/>
          <a:lstStyle/>
          <a:p>
            <a:pPr algn="ctr"/>
            <a:r>
              <a:rPr lang="en-US" sz="4000" b="1" i="1" dirty="0" smtClean="0">
                <a:solidFill>
                  <a:srgbClr val="FFFF00"/>
                </a:solidFill>
                <a:latin typeface="Calibri" pitchFamily="34" charset="0"/>
              </a:rPr>
              <a:t>- The Qualifications -</a:t>
            </a:r>
            <a:endParaRPr lang="en-US" sz="4000" b="1" i="1" dirty="0">
              <a:solidFill>
                <a:srgbClr val="FFFF00"/>
              </a:solidFill>
              <a:latin typeface="Calibri" pitchFamily="34" charset="0"/>
            </a:endParaRPr>
          </a:p>
        </p:txBody>
      </p:sp>
      <p:sp>
        <p:nvSpPr>
          <p:cNvPr id="8" name="Rectangle 3"/>
          <p:cNvSpPr>
            <a:spLocks noChangeArrowheads="1"/>
          </p:cNvSpPr>
          <p:nvPr/>
        </p:nvSpPr>
        <p:spPr bwMode="auto">
          <a:xfrm>
            <a:off x="0" y="0"/>
            <a:ext cx="9144000" cy="5410200"/>
          </a:xfrm>
          <a:prstGeom prst="rect">
            <a:avLst/>
          </a:prstGeom>
          <a:solidFill>
            <a:schemeClr val="tx2">
              <a:lumMod val="75000"/>
            </a:schemeClr>
          </a:solidFill>
          <a:ln w="25400">
            <a:solidFill>
              <a:srgbClr val="FFC000"/>
            </a:solidFill>
            <a:miter lim="800000"/>
            <a:headEnd/>
            <a:tailEnd/>
          </a:ln>
        </p:spPr>
        <p:txBody>
          <a:bodyPr anchor="ctr"/>
          <a:lstStyle/>
          <a:p>
            <a:pPr algn="ctr"/>
            <a:endParaRPr lang="en-US" sz="1600" dirty="0">
              <a:solidFill>
                <a:srgbClr val="FFC000"/>
              </a:solidFill>
              <a:latin typeface="Calibri" pitchFamily="34" charset="0"/>
            </a:endParaRPr>
          </a:p>
          <a:p>
            <a:pPr algn="ctr"/>
            <a:endParaRPr lang="en-US" sz="1600"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b="1" dirty="0" smtClean="0">
              <a:solidFill>
                <a:srgbClr val="FFFF00"/>
              </a:solidFill>
            </a:endParaRPr>
          </a:p>
          <a:p>
            <a:pPr algn="ctr"/>
            <a:r>
              <a:rPr lang="en-US" b="1" dirty="0" smtClean="0">
                <a:solidFill>
                  <a:srgbClr val="FFFF00"/>
                </a:solidFill>
              </a:rPr>
              <a:t>-  State Director / Cheerleading Operations -</a:t>
            </a:r>
          </a:p>
          <a:p>
            <a:endParaRPr lang="en-US" sz="500" dirty="0" smtClean="0">
              <a:solidFill>
                <a:schemeClr val="bg1"/>
              </a:solidFill>
            </a:endParaRPr>
          </a:p>
          <a:p>
            <a:endParaRPr lang="en-US" sz="500" dirty="0">
              <a:solidFill>
                <a:schemeClr val="bg1"/>
              </a:solidFill>
            </a:endParaRPr>
          </a:p>
          <a:p>
            <a:pPr marL="342900" lvl="0" indent="-342900"/>
            <a:r>
              <a:rPr lang="en-US" b="1" i="1" dirty="0" smtClean="0">
                <a:solidFill>
                  <a:schemeClr val="bg1"/>
                </a:solidFill>
              </a:rPr>
              <a:t>1. Ability </a:t>
            </a:r>
            <a:r>
              <a:rPr lang="en-US" b="1" i="1" dirty="0">
                <a:solidFill>
                  <a:schemeClr val="bg1"/>
                </a:solidFill>
              </a:rPr>
              <a:t>to maintain and engage in an extremely high level of customer </a:t>
            </a:r>
            <a:r>
              <a:rPr lang="en-US" b="1" i="1" dirty="0" smtClean="0">
                <a:solidFill>
                  <a:schemeClr val="bg1"/>
                </a:solidFill>
              </a:rPr>
              <a:t>service</a:t>
            </a:r>
            <a:endParaRPr lang="en-US" b="1" i="1" dirty="0">
              <a:solidFill>
                <a:schemeClr val="bg1"/>
              </a:solidFill>
            </a:endParaRPr>
          </a:p>
          <a:p>
            <a:pPr lvl="0"/>
            <a:r>
              <a:rPr lang="en-US" b="1" i="1" dirty="0" smtClean="0">
                <a:solidFill>
                  <a:schemeClr val="bg1"/>
                </a:solidFill>
              </a:rPr>
              <a:t>2. Strong </a:t>
            </a:r>
            <a:r>
              <a:rPr lang="en-US" b="1" i="1" dirty="0">
                <a:solidFill>
                  <a:schemeClr val="bg1"/>
                </a:solidFill>
              </a:rPr>
              <a:t>written, verbal, </a:t>
            </a:r>
            <a:r>
              <a:rPr lang="en-US" b="1" i="1" dirty="0" smtClean="0">
                <a:solidFill>
                  <a:schemeClr val="bg1"/>
                </a:solidFill>
              </a:rPr>
              <a:t>&amp; computer </a:t>
            </a:r>
            <a:r>
              <a:rPr lang="en-US" b="1" i="1" dirty="0">
                <a:solidFill>
                  <a:schemeClr val="bg1"/>
                </a:solidFill>
              </a:rPr>
              <a:t>communication </a:t>
            </a:r>
            <a:r>
              <a:rPr lang="en-US" b="1" i="1" dirty="0" smtClean="0">
                <a:solidFill>
                  <a:schemeClr val="bg1"/>
                </a:solidFill>
              </a:rPr>
              <a:t>skills preferred</a:t>
            </a:r>
            <a:endParaRPr lang="en-US" b="1" i="1" dirty="0">
              <a:solidFill>
                <a:schemeClr val="bg1"/>
              </a:solidFill>
            </a:endParaRPr>
          </a:p>
          <a:p>
            <a:pPr lvl="0"/>
            <a:r>
              <a:rPr lang="en-US" b="1" i="1" dirty="0" smtClean="0">
                <a:solidFill>
                  <a:schemeClr val="bg1"/>
                </a:solidFill>
              </a:rPr>
              <a:t>3. Have </a:t>
            </a:r>
            <a:r>
              <a:rPr lang="en-US" b="1" i="1" dirty="0">
                <a:solidFill>
                  <a:schemeClr val="bg1"/>
                </a:solidFill>
              </a:rPr>
              <a:t>an understanding of the youth travel ball landscape is preferred, but not necessary</a:t>
            </a:r>
          </a:p>
          <a:p>
            <a:pPr lvl="0"/>
            <a:r>
              <a:rPr lang="en-US" b="1" i="1" dirty="0" smtClean="0">
                <a:solidFill>
                  <a:schemeClr val="bg1"/>
                </a:solidFill>
              </a:rPr>
              <a:t>4. Have a love </a:t>
            </a:r>
            <a:r>
              <a:rPr lang="en-US" b="1" i="1" dirty="0">
                <a:solidFill>
                  <a:schemeClr val="bg1"/>
                </a:solidFill>
              </a:rPr>
              <a:t>for the game of basketball is a must! Must have the ability to work some evening and </a:t>
            </a:r>
            <a:r>
              <a:rPr lang="en-US" b="1" i="1" dirty="0" smtClean="0">
                <a:solidFill>
                  <a:schemeClr val="bg1"/>
                </a:solidFill>
              </a:rPr>
              <a:t>weekends when needed</a:t>
            </a:r>
            <a:endParaRPr lang="en-US" b="1" i="1" dirty="0">
              <a:solidFill>
                <a:schemeClr val="bg1"/>
              </a:solidFill>
            </a:endParaRPr>
          </a:p>
          <a:p>
            <a:pPr lvl="0"/>
            <a:r>
              <a:rPr lang="en-US" b="1" i="1" dirty="0" smtClean="0">
                <a:solidFill>
                  <a:schemeClr val="bg1"/>
                </a:solidFill>
              </a:rPr>
              <a:t>5. This </a:t>
            </a:r>
            <a:r>
              <a:rPr lang="en-US" b="1" i="1" dirty="0">
                <a:solidFill>
                  <a:schemeClr val="bg1"/>
                </a:solidFill>
              </a:rPr>
              <a:t>is a part time position, so having other employment is </a:t>
            </a:r>
            <a:r>
              <a:rPr lang="en-US" b="1" i="1" dirty="0" smtClean="0">
                <a:solidFill>
                  <a:schemeClr val="bg1"/>
                </a:solidFill>
              </a:rPr>
              <a:t>suggested</a:t>
            </a:r>
          </a:p>
          <a:p>
            <a:pPr lvl="0"/>
            <a:r>
              <a:rPr lang="en-US" b="1" i="1" dirty="0" smtClean="0">
                <a:solidFill>
                  <a:schemeClr val="bg1"/>
                </a:solidFill>
              </a:rPr>
              <a:t>6.  High school diploma is needed to apply for this position</a:t>
            </a:r>
            <a:endParaRPr lang="en-US" b="1" i="1" dirty="0">
              <a:solidFill>
                <a:schemeClr val="bg1"/>
              </a:solidFill>
            </a:endParaRPr>
          </a:p>
          <a:p>
            <a:pPr lvl="0"/>
            <a:r>
              <a:rPr lang="en-US" b="1" i="1" dirty="0">
                <a:solidFill>
                  <a:schemeClr val="bg1"/>
                </a:solidFill>
              </a:rPr>
              <a:t>7</a:t>
            </a:r>
            <a:r>
              <a:rPr lang="en-US" b="1" i="1" dirty="0" smtClean="0">
                <a:solidFill>
                  <a:schemeClr val="bg1"/>
                </a:solidFill>
              </a:rPr>
              <a:t>.  Will oversee and help all Cheerleading Coaches within the region with registration</a:t>
            </a:r>
          </a:p>
          <a:p>
            <a:pPr lvl="0"/>
            <a:r>
              <a:rPr lang="en-US" b="1" i="1" dirty="0">
                <a:solidFill>
                  <a:schemeClr val="bg1"/>
                </a:solidFill>
              </a:rPr>
              <a:t>8</a:t>
            </a:r>
            <a:r>
              <a:rPr lang="en-US" b="1" i="1" dirty="0" smtClean="0">
                <a:solidFill>
                  <a:schemeClr val="bg1"/>
                </a:solidFill>
              </a:rPr>
              <a:t>.  Responsible for setting up certification &amp; training classes for all cheer coaches</a:t>
            </a:r>
          </a:p>
          <a:p>
            <a:pPr lvl="0"/>
            <a:r>
              <a:rPr lang="en-US" b="1" i="1" dirty="0" smtClean="0">
                <a:solidFill>
                  <a:schemeClr val="bg1"/>
                </a:solidFill>
              </a:rPr>
              <a:t>9. Will oversee end of the cheerleading competition play for the league</a:t>
            </a:r>
          </a:p>
          <a:p>
            <a:r>
              <a:rPr lang="en-US" b="1" i="1" dirty="0" smtClean="0">
                <a:solidFill>
                  <a:schemeClr val="bg1"/>
                </a:solidFill>
              </a:rPr>
              <a:t>10.  Report directly to the Executive Regional Director</a:t>
            </a:r>
            <a:endParaRPr lang="en-US" b="1" i="1" dirty="0">
              <a:solidFill>
                <a:schemeClr val="bg1"/>
              </a:solidFill>
            </a:endParaRPr>
          </a:p>
          <a:p>
            <a:endParaRPr lang="en-US" b="1" i="1" dirty="0" smtClean="0">
              <a:solidFill>
                <a:schemeClr val="bg1"/>
              </a:solidFill>
            </a:endParaRPr>
          </a:p>
          <a:p>
            <a:r>
              <a:rPr lang="en-US" b="1" i="1" dirty="0" smtClean="0">
                <a:solidFill>
                  <a:srgbClr val="FFFF00"/>
                </a:solidFill>
              </a:rPr>
              <a:t>2025 </a:t>
            </a:r>
            <a:r>
              <a:rPr lang="en-US" b="1" i="1" dirty="0">
                <a:solidFill>
                  <a:srgbClr val="FFFF00"/>
                </a:solidFill>
              </a:rPr>
              <a:t>– Season </a:t>
            </a:r>
            <a:r>
              <a:rPr lang="en-US" b="1" i="1" dirty="0" smtClean="0">
                <a:solidFill>
                  <a:srgbClr val="FFFF00"/>
                </a:solidFill>
              </a:rPr>
              <a:t>salary</a:t>
            </a:r>
          </a:p>
          <a:p>
            <a:endParaRPr lang="en-US" sz="200" b="1" i="1" dirty="0">
              <a:solidFill>
                <a:schemeClr val="bg1"/>
              </a:solidFill>
            </a:endParaRPr>
          </a:p>
          <a:p>
            <a:endParaRPr lang="en-US" sz="200" b="1" i="1" dirty="0">
              <a:solidFill>
                <a:schemeClr val="bg1"/>
              </a:solidFill>
            </a:endParaRPr>
          </a:p>
          <a:p>
            <a:r>
              <a:rPr lang="en-US" b="1" i="1" dirty="0" smtClean="0">
                <a:solidFill>
                  <a:schemeClr val="bg1"/>
                </a:solidFill>
              </a:rPr>
              <a:t>TBA </a:t>
            </a:r>
            <a:r>
              <a:rPr lang="en-US" b="1" i="1" dirty="0">
                <a:solidFill>
                  <a:schemeClr val="bg1"/>
                </a:solidFill>
              </a:rPr>
              <a:t>- (Part Time position) / (March – </a:t>
            </a:r>
            <a:r>
              <a:rPr lang="en-US" b="1" i="1" dirty="0" smtClean="0">
                <a:solidFill>
                  <a:schemeClr val="bg1"/>
                </a:solidFill>
              </a:rPr>
              <a:t>June)</a:t>
            </a:r>
            <a:endParaRPr lang="en-US" b="1" i="1" dirty="0">
              <a:solidFill>
                <a:schemeClr val="bg1"/>
              </a:solidFill>
            </a:endParaRPr>
          </a:p>
          <a:p>
            <a:pPr algn="ctr"/>
            <a:endParaRPr lang="en-US" dirty="0">
              <a:solidFill>
                <a:schemeClr val="bg1"/>
              </a:solidFill>
            </a:endParaRPr>
          </a:p>
          <a:p>
            <a:pPr lvl="0" algn="ctr"/>
            <a:endParaRPr lang="en-US" b="1" i="1" dirty="0">
              <a:solidFill>
                <a:schemeClr val="bg1"/>
              </a:solidFill>
            </a:endParaRPr>
          </a:p>
          <a:p>
            <a:pPr algn="ctr"/>
            <a:endParaRPr lang="en-US" b="1" i="1" dirty="0" smtClean="0">
              <a:solidFill>
                <a:schemeClr val="bg1"/>
              </a:solidFill>
              <a:latin typeface="Calibri" pitchFamily="34" charset="0"/>
            </a:endParaRPr>
          </a:p>
          <a:p>
            <a:pPr algn="ctr"/>
            <a:r>
              <a:rPr lang="en-US" b="1" i="1" dirty="0" smtClean="0">
                <a:solidFill>
                  <a:srgbClr val="FFC000"/>
                </a:solidFill>
                <a:latin typeface="Calibri" pitchFamily="34" charset="0"/>
              </a:rPr>
              <a:t>  </a:t>
            </a:r>
          </a:p>
          <a:p>
            <a:pPr algn="ctr"/>
            <a:endParaRPr lang="en-US" sz="1800" dirty="0">
              <a:solidFill>
                <a:srgbClr val="FFC000"/>
              </a:solidFill>
              <a:latin typeface="Calibri" pitchFamily="34" charset="0"/>
            </a:endParaRPr>
          </a:p>
        </p:txBody>
      </p:sp>
      <p:sp>
        <p:nvSpPr>
          <p:cNvPr id="18434" name="AutoShape 2" descr="Female Hand Signing Insurance Contract Free Stock Photo | picjumb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9458" name="AutoShape 2" descr="Valley Ball Hockey Association Hockey powered by GOALLINE.c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10" name="Picture 4" descr="Men's Basketball Game at Ohio State Rescheduled for Wednesday, Jan. 27 -  Penn State University Athletics"/>
          <p:cNvPicPr>
            <a:picLocks noChangeAspect="1" noChangeArrowheads="1"/>
          </p:cNvPicPr>
          <p:nvPr/>
        </p:nvPicPr>
        <p:blipFill>
          <a:blip r:embed="rId2" cstate="print"/>
          <a:srcRect/>
          <a:stretch>
            <a:fillRect/>
          </a:stretch>
        </p:blipFill>
        <p:spPr bwMode="auto">
          <a:xfrm>
            <a:off x="6781800" y="3962400"/>
            <a:ext cx="2362200" cy="1431925"/>
          </a:xfrm>
          <a:prstGeom prst="rect">
            <a:avLst/>
          </a:prstGeom>
          <a:noFill/>
          <a:ln>
            <a:solidFill>
              <a:srgbClr val="FFC000"/>
            </a:solidFill>
          </a:ln>
        </p:spPr>
      </p:pic>
      <p:pic>
        <p:nvPicPr>
          <p:cNvPr id="9" name="Picture 8"/>
          <p:cNvPicPr/>
          <p:nvPr/>
        </p:nvPicPr>
        <p:blipFill rotWithShape="1">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l="13897" t="21623" r="10705" b="21979"/>
          <a:stretch/>
        </p:blipFill>
        <p:spPr bwMode="auto">
          <a:xfrm>
            <a:off x="152400" y="5638800"/>
            <a:ext cx="1066800" cy="762000"/>
          </a:xfrm>
          <a:prstGeom prst="rect">
            <a:avLst/>
          </a:prstGeom>
          <a:noFill/>
          <a:ln>
            <a:noFill/>
          </a:ln>
          <a:effectLst/>
          <a:extLst>
            <a:ext uri="{53640926-AAD7-44D8-BBD7-CCE9431645EC}">
              <a14:shadowObscured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71600" y="5410200"/>
            <a:ext cx="7772400" cy="1447800"/>
          </a:xfrm>
          <a:prstGeom prst="rect">
            <a:avLst/>
          </a:prstGeom>
          <a:solidFill>
            <a:schemeClr val="tx2">
              <a:lumMod val="50000"/>
            </a:schemeClr>
          </a:solidFill>
          <a:ln w="25400">
            <a:solidFill>
              <a:srgbClr val="FFC000"/>
            </a:solidFill>
            <a:miter lim="800000"/>
            <a:headEnd/>
            <a:tailEnd/>
          </a:ln>
        </p:spPr>
        <p:txBody>
          <a:bodyPr anchor="ctr"/>
          <a:lstStyle/>
          <a:p>
            <a:pPr algn="ctr"/>
            <a:r>
              <a:rPr lang="en-US" sz="4000" b="1" i="1" dirty="0" smtClean="0">
                <a:solidFill>
                  <a:srgbClr val="FFFF00"/>
                </a:solidFill>
                <a:latin typeface="Calibri" pitchFamily="34" charset="0"/>
              </a:rPr>
              <a:t>- The Positions -</a:t>
            </a:r>
            <a:endParaRPr lang="en-US" sz="4000" b="1" i="1" dirty="0">
              <a:solidFill>
                <a:srgbClr val="FFFF00"/>
              </a:solidFill>
              <a:latin typeface="Calibri" pitchFamily="34" charset="0"/>
            </a:endParaRPr>
          </a:p>
        </p:txBody>
      </p:sp>
      <p:sp>
        <p:nvSpPr>
          <p:cNvPr id="8" name="Rectangle 3"/>
          <p:cNvSpPr>
            <a:spLocks noChangeArrowheads="1"/>
          </p:cNvSpPr>
          <p:nvPr/>
        </p:nvSpPr>
        <p:spPr bwMode="auto">
          <a:xfrm>
            <a:off x="0" y="0"/>
            <a:ext cx="9144000" cy="5410200"/>
          </a:xfrm>
          <a:prstGeom prst="rect">
            <a:avLst/>
          </a:prstGeom>
          <a:solidFill>
            <a:schemeClr val="tx2">
              <a:lumMod val="75000"/>
            </a:schemeClr>
          </a:solidFill>
          <a:ln w="25400">
            <a:solidFill>
              <a:srgbClr val="FF9900"/>
            </a:solidFill>
            <a:miter lim="800000"/>
            <a:headEnd/>
            <a:tailEnd/>
          </a:ln>
        </p:spPr>
        <p:txBody>
          <a:bodyPr anchor="ctr"/>
          <a:lstStyle/>
          <a:p>
            <a:pPr algn="ctr"/>
            <a:endParaRPr lang="en-US" sz="1600" dirty="0">
              <a:solidFill>
                <a:srgbClr val="FFC000"/>
              </a:solidFill>
              <a:latin typeface="Calibri" pitchFamily="34" charset="0"/>
            </a:endParaRPr>
          </a:p>
          <a:p>
            <a:pPr algn="ctr"/>
            <a:endParaRPr lang="en-US" b="1" i="1" dirty="0" smtClean="0">
              <a:solidFill>
                <a:schemeClr val="bg1"/>
              </a:solidFill>
            </a:endParaRPr>
          </a:p>
          <a:p>
            <a:pPr algn="ctr"/>
            <a:endParaRPr lang="en-US" sz="2500" b="1" i="1" dirty="0" smtClean="0">
              <a:solidFill>
                <a:srgbClr val="FFFF00"/>
              </a:solidFill>
            </a:endParaRPr>
          </a:p>
          <a:p>
            <a:pPr algn="ctr"/>
            <a:endParaRPr lang="en-US" sz="2500" b="1" i="1" dirty="0" smtClean="0">
              <a:solidFill>
                <a:srgbClr val="FFFF00"/>
              </a:solidFill>
            </a:endParaRPr>
          </a:p>
          <a:p>
            <a:pPr algn="ctr"/>
            <a:endParaRPr lang="en-US" sz="2500" b="1" i="1" dirty="0" smtClean="0">
              <a:solidFill>
                <a:srgbClr val="FFFF00"/>
              </a:solidFill>
            </a:endParaRPr>
          </a:p>
          <a:p>
            <a:pPr algn="ctr"/>
            <a:r>
              <a:rPr lang="en-US" sz="2500" b="1" i="1" dirty="0" smtClean="0">
                <a:solidFill>
                  <a:srgbClr val="FFFF00"/>
                </a:solidFill>
              </a:rPr>
              <a:t>The following Positions are available in each State</a:t>
            </a:r>
          </a:p>
          <a:p>
            <a:pPr algn="ctr"/>
            <a:endParaRPr lang="en-US" sz="1200" b="1" i="1" dirty="0" smtClean="0">
              <a:solidFill>
                <a:srgbClr val="FFFF00"/>
              </a:solidFill>
            </a:endParaRPr>
          </a:p>
          <a:p>
            <a:pPr algn="ctr"/>
            <a:endParaRPr lang="en-US" sz="1200" b="1" i="1" dirty="0" smtClean="0">
              <a:solidFill>
                <a:srgbClr val="FFFF00"/>
              </a:solidFill>
            </a:endParaRPr>
          </a:p>
          <a:p>
            <a:pPr algn="ctr"/>
            <a:r>
              <a:rPr lang="en-US" sz="2500" b="1" i="1" dirty="0" smtClean="0">
                <a:solidFill>
                  <a:schemeClr val="bg1"/>
                </a:solidFill>
              </a:rPr>
              <a:t>State Director </a:t>
            </a:r>
          </a:p>
          <a:p>
            <a:pPr algn="ctr"/>
            <a:r>
              <a:rPr lang="en-US" sz="2500" b="1" i="1" dirty="0" smtClean="0">
                <a:solidFill>
                  <a:schemeClr val="bg1"/>
                </a:solidFill>
              </a:rPr>
              <a:t>State Administrator</a:t>
            </a:r>
          </a:p>
          <a:p>
            <a:pPr algn="ctr"/>
            <a:endParaRPr lang="en-US" sz="2500" b="1" i="1" dirty="0" smtClean="0">
              <a:solidFill>
                <a:schemeClr val="bg1"/>
              </a:solidFill>
            </a:endParaRPr>
          </a:p>
          <a:p>
            <a:pPr algn="ctr"/>
            <a:r>
              <a:rPr lang="en-US" sz="2500" b="1" i="1" dirty="0" smtClean="0">
                <a:solidFill>
                  <a:schemeClr val="bg1"/>
                </a:solidFill>
              </a:rPr>
              <a:t>State - Basketball Administrator</a:t>
            </a:r>
          </a:p>
          <a:p>
            <a:pPr algn="ctr"/>
            <a:r>
              <a:rPr lang="en-US" sz="2500" b="1" i="1" dirty="0" smtClean="0">
                <a:solidFill>
                  <a:schemeClr val="bg1"/>
                </a:solidFill>
              </a:rPr>
              <a:t>State - Cheerleader Administrator</a:t>
            </a:r>
          </a:p>
          <a:p>
            <a:pPr algn="ctr"/>
            <a:endParaRPr lang="en-US" sz="2500" b="1" i="1" dirty="0" smtClean="0">
              <a:solidFill>
                <a:schemeClr val="bg1"/>
              </a:solidFill>
            </a:endParaRPr>
          </a:p>
          <a:p>
            <a:pPr algn="ctr"/>
            <a:endParaRPr lang="en-US" sz="2500" b="1" i="1" dirty="0" smtClean="0">
              <a:solidFill>
                <a:schemeClr val="bg1"/>
              </a:solidFill>
            </a:endParaRPr>
          </a:p>
          <a:p>
            <a:pPr algn="ctr"/>
            <a:endParaRPr lang="en-US" sz="2500" b="1" i="1" dirty="0" smtClean="0">
              <a:solidFill>
                <a:schemeClr val="bg1"/>
              </a:solidFill>
            </a:endParaRPr>
          </a:p>
          <a:p>
            <a:pPr algn="ctr"/>
            <a:endParaRPr lang="en-US" b="1" i="1" dirty="0" smtClean="0">
              <a:solidFill>
                <a:schemeClr val="bg1"/>
              </a:solidFill>
              <a:latin typeface="Calibri" pitchFamily="34" charset="0"/>
            </a:endParaRPr>
          </a:p>
          <a:p>
            <a:pPr algn="ctr"/>
            <a:r>
              <a:rPr lang="en-US" b="1" i="1" dirty="0" smtClean="0">
                <a:solidFill>
                  <a:srgbClr val="FFC000"/>
                </a:solidFill>
                <a:latin typeface="Calibri" pitchFamily="34" charset="0"/>
              </a:rPr>
              <a:t>  </a:t>
            </a:r>
          </a:p>
          <a:p>
            <a:pPr algn="ctr"/>
            <a:endParaRPr lang="en-US" sz="1800" dirty="0">
              <a:solidFill>
                <a:srgbClr val="FFC000"/>
              </a:solidFill>
              <a:latin typeface="Calibri" pitchFamily="34" charset="0"/>
            </a:endParaRPr>
          </a:p>
        </p:txBody>
      </p:sp>
      <p:pic>
        <p:nvPicPr>
          <p:cNvPr id="9" name="Picture 8"/>
          <p:cNvPicPr/>
          <p:nvPr/>
        </p:nvPicPr>
        <p:blipFill rotWithShape="1">
          <a:blip r:embed="rId2"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l="13897" t="21623" r="10705" b="21979"/>
          <a:stretch/>
        </p:blipFill>
        <p:spPr bwMode="auto">
          <a:xfrm>
            <a:off x="152400" y="5715000"/>
            <a:ext cx="1066800" cy="762000"/>
          </a:xfrm>
          <a:prstGeom prst="rect">
            <a:avLst/>
          </a:prstGeom>
          <a:noFill/>
          <a:ln>
            <a:noFill/>
          </a:ln>
          <a:effectLst/>
          <a:extLst>
            <a:ext uri="{53640926-AAD7-44D8-BBD7-CCE9431645EC}">
              <a14:shadowObscured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71600" y="5410200"/>
            <a:ext cx="7772400" cy="1447800"/>
          </a:xfrm>
          <a:prstGeom prst="rect">
            <a:avLst/>
          </a:prstGeom>
          <a:solidFill>
            <a:schemeClr val="tx2">
              <a:lumMod val="50000"/>
            </a:schemeClr>
          </a:solidFill>
          <a:ln w="25400">
            <a:solidFill>
              <a:srgbClr val="FFC000"/>
            </a:solidFill>
            <a:miter lim="800000"/>
            <a:headEnd/>
            <a:tailEnd/>
          </a:ln>
        </p:spPr>
        <p:txBody>
          <a:bodyPr anchor="ctr"/>
          <a:lstStyle/>
          <a:p>
            <a:pPr algn="ctr"/>
            <a:r>
              <a:rPr lang="en-US" sz="3700" b="1" i="1" dirty="0" smtClean="0">
                <a:solidFill>
                  <a:srgbClr val="FFFF00"/>
                </a:solidFill>
                <a:latin typeface="Calibri" pitchFamily="34" charset="0"/>
              </a:rPr>
              <a:t>- State Director -</a:t>
            </a:r>
            <a:endParaRPr lang="en-US" sz="3700" b="1" i="1" dirty="0">
              <a:solidFill>
                <a:srgbClr val="FFFF00"/>
              </a:solidFill>
              <a:latin typeface="Calibri" pitchFamily="34" charset="0"/>
            </a:endParaRPr>
          </a:p>
        </p:txBody>
      </p:sp>
      <p:sp>
        <p:nvSpPr>
          <p:cNvPr id="8" name="Rectangle 3"/>
          <p:cNvSpPr>
            <a:spLocks noChangeArrowheads="1"/>
          </p:cNvSpPr>
          <p:nvPr/>
        </p:nvSpPr>
        <p:spPr bwMode="auto">
          <a:xfrm>
            <a:off x="0" y="0"/>
            <a:ext cx="9144000" cy="5410200"/>
          </a:xfrm>
          <a:prstGeom prst="rect">
            <a:avLst/>
          </a:prstGeom>
          <a:solidFill>
            <a:schemeClr val="tx2">
              <a:lumMod val="75000"/>
            </a:schemeClr>
          </a:solidFill>
          <a:ln w="25400">
            <a:solidFill>
              <a:srgbClr val="FF9900"/>
            </a:solidFill>
            <a:miter lim="800000"/>
            <a:headEnd/>
            <a:tailEnd/>
          </a:ln>
        </p:spPr>
        <p:txBody>
          <a:bodyPr anchor="ctr"/>
          <a:lstStyle/>
          <a:p>
            <a:pPr algn="ctr"/>
            <a:endParaRPr lang="en-US" sz="1600" dirty="0">
              <a:solidFill>
                <a:srgbClr val="FFC000"/>
              </a:solidFill>
              <a:latin typeface="Calibri" pitchFamily="34" charset="0"/>
            </a:endParaRPr>
          </a:p>
          <a:p>
            <a:pPr algn="ctr"/>
            <a:endParaRPr lang="en-US" sz="1600" dirty="0" smtClean="0">
              <a:solidFill>
                <a:schemeClr val="bg1"/>
              </a:solidFill>
              <a:latin typeface="Calibri" pitchFamily="34" charset="0"/>
            </a:endParaRPr>
          </a:p>
          <a:p>
            <a:pPr algn="ctr"/>
            <a:endParaRPr lang="en-US" sz="1600" dirty="0" smtClean="0">
              <a:solidFill>
                <a:schemeClr val="bg1"/>
              </a:solidFill>
              <a:latin typeface="Calibri" pitchFamily="34" charset="0"/>
            </a:endParaRPr>
          </a:p>
          <a:p>
            <a:pPr algn="ctr"/>
            <a:endParaRPr lang="en-US" sz="1600"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sz="1600" b="1" dirty="0">
              <a:solidFill>
                <a:schemeClr val="bg1"/>
              </a:solidFill>
              <a:latin typeface="Calibri" pitchFamily="34" charset="0"/>
            </a:endParaRPr>
          </a:p>
          <a:p>
            <a:pPr algn="ctr"/>
            <a:endParaRPr lang="en-US" sz="1600" dirty="0">
              <a:solidFill>
                <a:srgbClr val="FFC000"/>
              </a:solidFill>
              <a:latin typeface="Calibri" pitchFamily="34" charset="0"/>
            </a:endParaRPr>
          </a:p>
          <a:p>
            <a:pPr algn="ctr"/>
            <a:endParaRPr lang="en-US" sz="1600" dirty="0">
              <a:solidFill>
                <a:srgbClr val="FFC000"/>
              </a:solidFill>
              <a:latin typeface="Calibri" pitchFamily="34" charset="0"/>
            </a:endParaRPr>
          </a:p>
          <a:p>
            <a:pPr algn="ctr"/>
            <a:endParaRPr lang="en-US" sz="16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b="1" i="1" dirty="0" smtClean="0">
              <a:solidFill>
                <a:schemeClr val="bg1"/>
              </a:solidFill>
            </a:endParaRPr>
          </a:p>
          <a:p>
            <a:pPr algn="ctr"/>
            <a:endParaRPr lang="en-US" b="1" i="1" dirty="0" smtClean="0">
              <a:solidFill>
                <a:schemeClr val="bg1"/>
              </a:solidFill>
            </a:endParaRPr>
          </a:p>
          <a:p>
            <a:pPr algn="ctr"/>
            <a:endParaRPr lang="en-US" b="1" i="1" dirty="0">
              <a:solidFill>
                <a:schemeClr val="bg1"/>
              </a:solidFill>
            </a:endParaRPr>
          </a:p>
          <a:p>
            <a:pPr algn="ctr"/>
            <a:r>
              <a:rPr lang="en-US" b="1" i="1" dirty="0" smtClean="0">
                <a:solidFill>
                  <a:schemeClr val="bg1"/>
                </a:solidFill>
              </a:rPr>
              <a:t>The </a:t>
            </a:r>
            <a:r>
              <a:rPr lang="en-US" b="1" i="1" dirty="0" smtClean="0">
                <a:solidFill>
                  <a:srgbClr val="FFFF00"/>
                </a:solidFill>
              </a:rPr>
              <a:t>State Director </a:t>
            </a:r>
            <a:r>
              <a:rPr lang="en-US" b="1" i="1" dirty="0" smtClean="0">
                <a:solidFill>
                  <a:schemeClr val="bg1"/>
                </a:solidFill>
              </a:rPr>
              <a:t>is responsible for the entire basketball and cheerleading operation in their respective state. The Director will oversee more than 25,000 players and over 2,000 coaches statewide. The State Director has to have a great understanding of game and have the ability to connect with all of the Executive Directors around the state! You need to love basketball.</a:t>
            </a:r>
            <a:endParaRPr lang="en-US" b="1" i="1" dirty="0" smtClean="0">
              <a:solidFill>
                <a:schemeClr val="bg1"/>
              </a:solidFill>
              <a:latin typeface="Calibri" pitchFamily="34" charset="0"/>
            </a:endParaRPr>
          </a:p>
          <a:p>
            <a:pPr algn="ctr"/>
            <a:r>
              <a:rPr lang="en-US" b="1" i="1" dirty="0" smtClean="0">
                <a:solidFill>
                  <a:srgbClr val="FFC000"/>
                </a:solidFill>
                <a:latin typeface="Calibri" pitchFamily="34" charset="0"/>
              </a:rPr>
              <a:t>  </a:t>
            </a:r>
          </a:p>
          <a:p>
            <a:pPr algn="ctr"/>
            <a:endParaRPr lang="en-US" sz="1800" dirty="0">
              <a:solidFill>
                <a:srgbClr val="FFC000"/>
              </a:solidFill>
              <a:latin typeface="Calibri" pitchFamily="34" charset="0"/>
            </a:endParaRPr>
          </a:p>
        </p:txBody>
      </p:sp>
      <p:pic>
        <p:nvPicPr>
          <p:cNvPr id="6" name="Picture 5"/>
          <p:cNvPicPr/>
          <p:nvPr/>
        </p:nvPicPr>
        <p:blipFill rotWithShape="1">
          <a:blip r:embed="rId2"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l="13897" t="21623" r="10705" b="21979"/>
          <a:stretch/>
        </p:blipFill>
        <p:spPr bwMode="auto">
          <a:xfrm>
            <a:off x="152400" y="5638800"/>
            <a:ext cx="1066800" cy="762000"/>
          </a:xfrm>
          <a:prstGeom prst="rect">
            <a:avLst/>
          </a:prstGeom>
          <a:noFill/>
          <a:ln>
            <a:noFill/>
          </a:ln>
          <a:effectLst/>
          <a:extLst>
            <a:ext uri="{53640926-AAD7-44D8-BBD7-CCE9431645EC}">
              <a14:shadowObscured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a:ext>
          </a:extLst>
        </p:spPr>
      </p:pic>
      <p:pic>
        <p:nvPicPr>
          <p:cNvPr id="15362" name="Picture 2" descr="Become a Youth Sports Coach | YMCA of Greater Kansas City"/>
          <p:cNvPicPr>
            <a:picLocks noChangeAspect="1" noChangeArrowheads="1"/>
          </p:cNvPicPr>
          <p:nvPr/>
        </p:nvPicPr>
        <p:blipFill>
          <a:blip r:embed="rId3"/>
          <a:srcRect/>
          <a:stretch>
            <a:fillRect/>
          </a:stretch>
        </p:blipFill>
        <p:spPr bwMode="auto">
          <a:xfrm>
            <a:off x="2590800" y="381000"/>
            <a:ext cx="4267200" cy="3200400"/>
          </a:xfrm>
          <a:prstGeom prst="rect">
            <a:avLst/>
          </a:prstGeom>
          <a:noFill/>
          <a:ln>
            <a:solidFill>
              <a:srgbClr val="FFC000"/>
            </a:solid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71600" y="5410200"/>
            <a:ext cx="7772400" cy="1447800"/>
          </a:xfrm>
          <a:prstGeom prst="rect">
            <a:avLst/>
          </a:prstGeom>
          <a:solidFill>
            <a:schemeClr val="tx2">
              <a:lumMod val="50000"/>
            </a:schemeClr>
          </a:solidFill>
          <a:ln w="25400">
            <a:solidFill>
              <a:srgbClr val="FFC000"/>
            </a:solidFill>
            <a:miter lim="800000"/>
            <a:headEnd/>
            <a:tailEnd/>
          </a:ln>
        </p:spPr>
        <p:txBody>
          <a:bodyPr anchor="ctr"/>
          <a:lstStyle/>
          <a:p>
            <a:pPr algn="ctr"/>
            <a:r>
              <a:rPr lang="en-US" sz="4000" b="1" i="1" dirty="0" smtClean="0">
                <a:solidFill>
                  <a:srgbClr val="FFFF00"/>
                </a:solidFill>
                <a:latin typeface="Calibri" pitchFamily="34" charset="0"/>
              </a:rPr>
              <a:t>- The Qualifications -</a:t>
            </a:r>
            <a:endParaRPr lang="en-US" sz="4000" b="1" i="1" dirty="0">
              <a:solidFill>
                <a:srgbClr val="FFFF00"/>
              </a:solidFill>
              <a:latin typeface="Calibri" pitchFamily="34" charset="0"/>
            </a:endParaRPr>
          </a:p>
        </p:txBody>
      </p:sp>
      <p:sp>
        <p:nvSpPr>
          <p:cNvPr id="8" name="Rectangle 3"/>
          <p:cNvSpPr>
            <a:spLocks noChangeArrowheads="1"/>
          </p:cNvSpPr>
          <p:nvPr/>
        </p:nvSpPr>
        <p:spPr bwMode="auto">
          <a:xfrm>
            <a:off x="0" y="0"/>
            <a:ext cx="9144000" cy="5410200"/>
          </a:xfrm>
          <a:prstGeom prst="rect">
            <a:avLst/>
          </a:prstGeom>
          <a:solidFill>
            <a:schemeClr val="tx2">
              <a:lumMod val="75000"/>
            </a:schemeClr>
          </a:solidFill>
          <a:ln w="25400">
            <a:solidFill>
              <a:srgbClr val="FFC000"/>
            </a:solidFill>
            <a:miter lim="800000"/>
            <a:headEnd/>
            <a:tailEnd/>
          </a:ln>
        </p:spPr>
        <p:txBody>
          <a:bodyPr anchor="ctr"/>
          <a:lstStyle/>
          <a:p>
            <a:pPr algn="ctr"/>
            <a:endParaRPr lang="en-US" sz="1600" dirty="0">
              <a:solidFill>
                <a:srgbClr val="FFC000"/>
              </a:solidFill>
              <a:latin typeface="Calibri" pitchFamily="34" charset="0"/>
            </a:endParaRPr>
          </a:p>
          <a:p>
            <a:pPr algn="ctr"/>
            <a:endParaRPr lang="en-US" sz="1600"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b="1" dirty="0" smtClean="0">
              <a:solidFill>
                <a:srgbClr val="FFFF00"/>
              </a:solidFill>
            </a:endParaRPr>
          </a:p>
          <a:p>
            <a:pPr algn="ctr"/>
            <a:r>
              <a:rPr lang="en-US" b="1" dirty="0" smtClean="0">
                <a:solidFill>
                  <a:srgbClr val="FFFF00"/>
                </a:solidFill>
              </a:rPr>
              <a:t>-  State Director -</a:t>
            </a:r>
          </a:p>
          <a:p>
            <a:endParaRPr lang="en-US" sz="500" dirty="0" smtClean="0">
              <a:solidFill>
                <a:schemeClr val="bg1"/>
              </a:solidFill>
            </a:endParaRPr>
          </a:p>
          <a:p>
            <a:endParaRPr lang="en-US" sz="500" dirty="0">
              <a:solidFill>
                <a:schemeClr val="bg1"/>
              </a:solidFill>
            </a:endParaRPr>
          </a:p>
          <a:p>
            <a:pPr marL="342900" lvl="0" indent="-342900"/>
            <a:r>
              <a:rPr lang="en-US" b="1" i="1" dirty="0" smtClean="0">
                <a:solidFill>
                  <a:schemeClr val="bg1"/>
                </a:solidFill>
              </a:rPr>
              <a:t>1. Responsible for the basketball and cheerleading programs statewide</a:t>
            </a:r>
            <a:endParaRPr lang="en-US" b="1" i="1" dirty="0">
              <a:solidFill>
                <a:schemeClr val="bg1"/>
              </a:solidFill>
            </a:endParaRPr>
          </a:p>
          <a:p>
            <a:pPr lvl="0"/>
            <a:r>
              <a:rPr lang="en-US" b="1" i="1" dirty="0" smtClean="0">
                <a:solidFill>
                  <a:schemeClr val="bg1"/>
                </a:solidFill>
              </a:rPr>
              <a:t>2. Strong </a:t>
            </a:r>
            <a:r>
              <a:rPr lang="en-US" b="1" i="1" dirty="0">
                <a:solidFill>
                  <a:schemeClr val="bg1"/>
                </a:solidFill>
              </a:rPr>
              <a:t>written, verbal, </a:t>
            </a:r>
            <a:r>
              <a:rPr lang="en-US" b="1" i="1" dirty="0" smtClean="0">
                <a:solidFill>
                  <a:schemeClr val="bg1"/>
                </a:solidFill>
              </a:rPr>
              <a:t>&amp; computer </a:t>
            </a:r>
            <a:r>
              <a:rPr lang="en-US" b="1" i="1" dirty="0">
                <a:solidFill>
                  <a:schemeClr val="bg1"/>
                </a:solidFill>
              </a:rPr>
              <a:t>communication </a:t>
            </a:r>
            <a:r>
              <a:rPr lang="en-US" b="1" i="1" dirty="0" smtClean="0">
                <a:solidFill>
                  <a:schemeClr val="bg1"/>
                </a:solidFill>
              </a:rPr>
              <a:t>skills preferred</a:t>
            </a:r>
            <a:endParaRPr lang="en-US" b="1" i="1" dirty="0">
              <a:solidFill>
                <a:schemeClr val="bg1"/>
              </a:solidFill>
            </a:endParaRPr>
          </a:p>
          <a:p>
            <a:pPr lvl="0"/>
            <a:r>
              <a:rPr lang="en-US" b="1" i="1" dirty="0" smtClean="0">
                <a:solidFill>
                  <a:schemeClr val="bg1"/>
                </a:solidFill>
              </a:rPr>
              <a:t>3. Have </a:t>
            </a:r>
            <a:r>
              <a:rPr lang="en-US" b="1" i="1" dirty="0">
                <a:solidFill>
                  <a:schemeClr val="bg1"/>
                </a:solidFill>
              </a:rPr>
              <a:t>an understanding of the youth travel ball landscape is preferred, but not necessary</a:t>
            </a:r>
          </a:p>
          <a:p>
            <a:pPr lvl="0"/>
            <a:r>
              <a:rPr lang="en-US" b="1" i="1" dirty="0" smtClean="0">
                <a:solidFill>
                  <a:schemeClr val="bg1"/>
                </a:solidFill>
              </a:rPr>
              <a:t>4. Have a love </a:t>
            </a:r>
            <a:r>
              <a:rPr lang="en-US" b="1" i="1" dirty="0">
                <a:solidFill>
                  <a:schemeClr val="bg1"/>
                </a:solidFill>
              </a:rPr>
              <a:t>for the game of basketball is a must! Must have the ability to </a:t>
            </a:r>
            <a:r>
              <a:rPr lang="en-US" b="1" i="1" dirty="0" smtClean="0">
                <a:solidFill>
                  <a:schemeClr val="bg1"/>
                </a:solidFill>
              </a:rPr>
              <a:t>travel within their respective state when needed.</a:t>
            </a:r>
            <a:endParaRPr lang="en-US" b="1" i="1" dirty="0">
              <a:solidFill>
                <a:schemeClr val="bg1"/>
              </a:solidFill>
            </a:endParaRPr>
          </a:p>
          <a:p>
            <a:pPr lvl="0"/>
            <a:r>
              <a:rPr lang="en-US" b="1" i="1" dirty="0" smtClean="0">
                <a:solidFill>
                  <a:schemeClr val="bg1"/>
                </a:solidFill>
              </a:rPr>
              <a:t>5. This </a:t>
            </a:r>
            <a:r>
              <a:rPr lang="en-US" b="1" i="1" dirty="0">
                <a:solidFill>
                  <a:schemeClr val="bg1"/>
                </a:solidFill>
              </a:rPr>
              <a:t>is a part time position, so having other employment is </a:t>
            </a:r>
            <a:r>
              <a:rPr lang="en-US" b="1" i="1" dirty="0" smtClean="0">
                <a:solidFill>
                  <a:schemeClr val="bg1"/>
                </a:solidFill>
              </a:rPr>
              <a:t>suggested</a:t>
            </a:r>
          </a:p>
          <a:p>
            <a:pPr lvl="0"/>
            <a:r>
              <a:rPr lang="en-US" b="1" i="1" dirty="0" smtClean="0">
                <a:solidFill>
                  <a:schemeClr val="bg1"/>
                </a:solidFill>
              </a:rPr>
              <a:t>6.  High school diploma is needed to apply for this position</a:t>
            </a:r>
            <a:endParaRPr lang="en-US" b="1" i="1" dirty="0">
              <a:solidFill>
                <a:schemeClr val="bg1"/>
              </a:solidFill>
            </a:endParaRPr>
          </a:p>
          <a:p>
            <a:pPr lvl="0"/>
            <a:r>
              <a:rPr lang="en-US" b="1" i="1" dirty="0">
                <a:solidFill>
                  <a:schemeClr val="bg1"/>
                </a:solidFill>
              </a:rPr>
              <a:t>7</a:t>
            </a:r>
            <a:r>
              <a:rPr lang="en-US" b="1" i="1" dirty="0" smtClean="0">
                <a:solidFill>
                  <a:schemeClr val="bg1"/>
                </a:solidFill>
              </a:rPr>
              <a:t>. Helping the NYSA gain access </a:t>
            </a:r>
            <a:r>
              <a:rPr lang="en-US" b="1" i="1" dirty="0">
                <a:solidFill>
                  <a:schemeClr val="bg1"/>
                </a:solidFill>
              </a:rPr>
              <a:t>to a gym facility a plus, but not limited to </a:t>
            </a:r>
            <a:r>
              <a:rPr lang="en-US" b="1" i="1" dirty="0" smtClean="0">
                <a:solidFill>
                  <a:schemeClr val="bg1"/>
                </a:solidFill>
              </a:rPr>
              <a:t>applying</a:t>
            </a:r>
          </a:p>
          <a:p>
            <a:pPr lvl="0"/>
            <a:r>
              <a:rPr lang="en-US" b="1" i="1" dirty="0">
                <a:solidFill>
                  <a:schemeClr val="bg1"/>
                </a:solidFill>
              </a:rPr>
              <a:t>8</a:t>
            </a:r>
            <a:r>
              <a:rPr lang="en-US" b="1" i="1" dirty="0" smtClean="0">
                <a:solidFill>
                  <a:schemeClr val="bg1"/>
                </a:solidFill>
              </a:rPr>
              <a:t>.  Will oversee the state rankings for the entire state. Will certify all State Champions.</a:t>
            </a:r>
          </a:p>
          <a:p>
            <a:pPr lvl="0"/>
            <a:r>
              <a:rPr lang="en-US" b="1" i="1" dirty="0" smtClean="0">
                <a:solidFill>
                  <a:schemeClr val="bg1"/>
                </a:solidFill>
              </a:rPr>
              <a:t>9. Must be able to pass a law enforcement background screening if selected for this position</a:t>
            </a:r>
          </a:p>
          <a:p>
            <a:pPr lvl="0"/>
            <a:r>
              <a:rPr lang="en-US" b="1" i="1" dirty="0" smtClean="0">
                <a:solidFill>
                  <a:schemeClr val="bg1"/>
                </a:solidFill>
              </a:rPr>
              <a:t>10.  Report directly to the NYSA – Chief Operations Officer / Regional Operations</a:t>
            </a:r>
            <a:endParaRPr lang="en-US" b="1" i="1" dirty="0">
              <a:solidFill>
                <a:schemeClr val="bg1"/>
              </a:solidFill>
            </a:endParaRPr>
          </a:p>
          <a:p>
            <a:endParaRPr lang="en-US" b="1" i="1" dirty="0" smtClean="0">
              <a:solidFill>
                <a:schemeClr val="bg1"/>
              </a:solidFill>
            </a:endParaRPr>
          </a:p>
          <a:p>
            <a:r>
              <a:rPr lang="en-US" b="1" i="1" dirty="0" smtClean="0">
                <a:solidFill>
                  <a:srgbClr val="FFFF00"/>
                </a:solidFill>
              </a:rPr>
              <a:t>2025 </a:t>
            </a:r>
            <a:r>
              <a:rPr lang="en-US" b="1" i="1" dirty="0">
                <a:solidFill>
                  <a:srgbClr val="FFFF00"/>
                </a:solidFill>
              </a:rPr>
              <a:t>– Season </a:t>
            </a:r>
            <a:r>
              <a:rPr lang="en-US" b="1" i="1" dirty="0" smtClean="0">
                <a:solidFill>
                  <a:srgbClr val="FFFF00"/>
                </a:solidFill>
              </a:rPr>
              <a:t>salary</a:t>
            </a:r>
          </a:p>
          <a:p>
            <a:endParaRPr lang="en-US" sz="200" b="1" i="1" dirty="0">
              <a:solidFill>
                <a:schemeClr val="bg1"/>
              </a:solidFill>
            </a:endParaRPr>
          </a:p>
          <a:p>
            <a:endParaRPr lang="en-US" sz="200" b="1" i="1" dirty="0">
              <a:solidFill>
                <a:schemeClr val="bg1"/>
              </a:solidFill>
            </a:endParaRPr>
          </a:p>
          <a:p>
            <a:r>
              <a:rPr lang="en-US" b="1" i="1" dirty="0" smtClean="0">
                <a:solidFill>
                  <a:schemeClr val="bg1"/>
                </a:solidFill>
              </a:rPr>
              <a:t>TBA </a:t>
            </a:r>
            <a:r>
              <a:rPr lang="en-US" b="1" i="1" dirty="0">
                <a:solidFill>
                  <a:schemeClr val="bg1"/>
                </a:solidFill>
              </a:rPr>
              <a:t>- (Part Time position) / (March – </a:t>
            </a:r>
            <a:r>
              <a:rPr lang="en-US" b="1" i="1" dirty="0" smtClean="0">
                <a:solidFill>
                  <a:schemeClr val="bg1"/>
                </a:solidFill>
              </a:rPr>
              <a:t>June)</a:t>
            </a:r>
            <a:endParaRPr lang="en-US" b="1" i="1" dirty="0">
              <a:solidFill>
                <a:schemeClr val="bg1"/>
              </a:solidFill>
            </a:endParaRPr>
          </a:p>
          <a:p>
            <a:pPr algn="ctr"/>
            <a:endParaRPr lang="en-US" dirty="0">
              <a:solidFill>
                <a:schemeClr val="bg1"/>
              </a:solidFill>
            </a:endParaRPr>
          </a:p>
          <a:p>
            <a:pPr lvl="0" algn="ctr"/>
            <a:endParaRPr lang="en-US" b="1" i="1" dirty="0">
              <a:solidFill>
                <a:schemeClr val="bg1"/>
              </a:solidFill>
            </a:endParaRPr>
          </a:p>
          <a:p>
            <a:pPr algn="ctr"/>
            <a:endParaRPr lang="en-US" b="1" i="1" dirty="0" smtClean="0">
              <a:solidFill>
                <a:schemeClr val="bg1"/>
              </a:solidFill>
              <a:latin typeface="Calibri" pitchFamily="34" charset="0"/>
            </a:endParaRPr>
          </a:p>
          <a:p>
            <a:pPr algn="ctr"/>
            <a:r>
              <a:rPr lang="en-US" b="1" i="1" dirty="0" smtClean="0">
                <a:solidFill>
                  <a:srgbClr val="FFC000"/>
                </a:solidFill>
                <a:latin typeface="Calibri" pitchFamily="34" charset="0"/>
              </a:rPr>
              <a:t>  </a:t>
            </a:r>
          </a:p>
          <a:p>
            <a:pPr algn="ctr"/>
            <a:endParaRPr lang="en-US" sz="1800" dirty="0">
              <a:solidFill>
                <a:srgbClr val="FFC000"/>
              </a:solidFill>
              <a:latin typeface="Calibri" pitchFamily="34" charset="0"/>
            </a:endParaRPr>
          </a:p>
        </p:txBody>
      </p:sp>
      <p:sp>
        <p:nvSpPr>
          <p:cNvPr id="18434" name="AutoShape 2" descr="Female Hand Signing Insurance Contract Free Stock Photo | picjumb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9458" name="AutoShape 2" descr="Valley Ball Hockey Association Hockey powered by GOALLINE.c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10" name="Picture 4" descr="Men's Basketball Game at Ohio State Rescheduled for Wednesday, Jan. 27 -  Penn State University Athletics"/>
          <p:cNvPicPr>
            <a:picLocks noChangeAspect="1" noChangeArrowheads="1"/>
          </p:cNvPicPr>
          <p:nvPr/>
        </p:nvPicPr>
        <p:blipFill>
          <a:blip r:embed="rId2" cstate="print"/>
          <a:srcRect/>
          <a:stretch>
            <a:fillRect/>
          </a:stretch>
        </p:blipFill>
        <p:spPr bwMode="auto">
          <a:xfrm>
            <a:off x="6781800" y="3962400"/>
            <a:ext cx="2362200" cy="1431925"/>
          </a:xfrm>
          <a:prstGeom prst="rect">
            <a:avLst/>
          </a:prstGeom>
          <a:noFill/>
          <a:ln>
            <a:solidFill>
              <a:srgbClr val="FFC000"/>
            </a:solidFill>
          </a:ln>
        </p:spPr>
      </p:pic>
      <p:pic>
        <p:nvPicPr>
          <p:cNvPr id="9" name="Picture 8"/>
          <p:cNvPicPr/>
          <p:nvPr/>
        </p:nvPicPr>
        <p:blipFill rotWithShape="1">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l="13897" t="21623" r="10705" b="21979"/>
          <a:stretch/>
        </p:blipFill>
        <p:spPr bwMode="auto">
          <a:xfrm>
            <a:off x="152400" y="5638800"/>
            <a:ext cx="1066800" cy="762000"/>
          </a:xfrm>
          <a:prstGeom prst="rect">
            <a:avLst/>
          </a:prstGeom>
          <a:noFill/>
          <a:ln>
            <a:noFill/>
          </a:ln>
          <a:effectLst/>
          <a:extLst>
            <a:ext uri="{53640926-AAD7-44D8-BBD7-CCE9431645EC}">
              <a14:shadowObscured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71600" y="5410200"/>
            <a:ext cx="7772400" cy="1447800"/>
          </a:xfrm>
          <a:prstGeom prst="rect">
            <a:avLst/>
          </a:prstGeom>
          <a:solidFill>
            <a:schemeClr val="tx2">
              <a:lumMod val="50000"/>
            </a:schemeClr>
          </a:solidFill>
          <a:ln w="25400">
            <a:solidFill>
              <a:srgbClr val="FFC000"/>
            </a:solidFill>
            <a:miter lim="800000"/>
            <a:headEnd/>
            <a:tailEnd/>
          </a:ln>
        </p:spPr>
        <p:txBody>
          <a:bodyPr anchor="ctr"/>
          <a:lstStyle/>
          <a:p>
            <a:pPr algn="ctr"/>
            <a:r>
              <a:rPr lang="en-US" sz="3700" b="1" i="1" dirty="0" smtClean="0">
                <a:solidFill>
                  <a:srgbClr val="FFFF00"/>
                </a:solidFill>
                <a:latin typeface="Calibri" pitchFamily="34" charset="0"/>
              </a:rPr>
              <a:t>- State Administrator -</a:t>
            </a:r>
            <a:endParaRPr lang="en-US" sz="3700" b="1" i="1" dirty="0">
              <a:solidFill>
                <a:srgbClr val="FFFF00"/>
              </a:solidFill>
              <a:latin typeface="Calibri" pitchFamily="34" charset="0"/>
            </a:endParaRPr>
          </a:p>
        </p:txBody>
      </p:sp>
      <p:sp>
        <p:nvSpPr>
          <p:cNvPr id="8" name="Rectangle 3"/>
          <p:cNvSpPr>
            <a:spLocks noChangeArrowheads="1"/>
          </p:cNvSpPr>
          <p:nvPr/>
        </p:nvSpPr>
        <p:spPr bwMode="auto">
          <a:xfrm>
            <a:off x="0" y="0"/>
            <a:ext cx="9144000" cy="5410200"/>
          </a:xfrm>
          <a:prstGeom prst="rect">
            <a:avLst/>
          </a:prstGeom>
          <a:solidFill>
            <a:schemeClr val="tx2">
              <a:lumMod val="75000"/>
            </a:schemeClr>
          </a:solidFill>
          <a:ln w="25400">
            <a:solidFill>
              <a:srgbClr val="FF9900"/>
            </a:solidFill>
            <a:miter lim="800000"/>
            <a:headEnd/>
            <a:tailEnd/>
          </a:ln>
        </p:spPr>
        <p:txBody>
          <a:bodyPr anchor="ctr"/>
          <a:lstStyle/>
          <a:p>
            <a:pPr algn="ctr"/>
            <a:endParaRPr lang="en-US" sz="1600" dirty="0">
              <a:solidFill>
                <a:srgbClr val="FFC000"/>
              </a:solidFill>
              <a:latin typeface="Calibri" pitchFamily="34" charset="0"/>
            </a:endParaRPr>
          </a:p>
          <a:p>
            <a:pPr algn="ctr"/>
            <a:endParaRPr lang="en-US" sz="1600" dirty="0" smtClean="0">
              <a:solidFill>
                <a:schemeClr val="bg1"/>
              </a:solidFill>
              <a:latin typeface="Calibri" pitchFamily="34" charset="0"/>
            </a:endParaRPr>
          </a:p>
          <a:p>
            <a:pPr algn="ctr"/>
            <a:endParaRPr lang="en-US" sz="1600" dirty="0" smtClean="0">
              <a:solidFill>
                <a:schemeClr val="bg1"/>
              </a:solidFill>
              <a:latin typeface="Calibri" pitchFamily="34" charset="0"/>
            </a:endParaRPr>
          </a:p>
          <a:p>
            <a:pPr algn="ctr"/>
            <a:endParaRPr lang="en-US" sz="1600"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sz="1600" b="1" dirty="0">
              <a:solidFill>
                <a:schemeClr val="bg1"/>
              </a:solidFill>
              <a:latin typeface="Calibri" pitchFamily="34" charset="0"/>
            </a:endParaRPr>
          </a:p>
          <a:p>
            <a:pPr algn="ctr"/>
            <a:endParaRPr lang="en-US" sz="1600" dirty="0">
              <a:solidFill>
                <a:srgbClr val="FFC000"/>
              </a:solidFill>
              <a:latin typeface="Calibri" pitchFamily="34" charset="0"/>
            </a:endParaRPr>
          </a:p>
          <a:p>
            <a:pPr algn="ctr"/>
            <a:endParaRPr lang="en-US" sz="1600" dirty="0">
              <a:solidFill>
                <a:srgbClr val="FFC000"/>
              </a:solidFill>
              <a:latin typeface="Calibri" pitchFamily="34" charset="0"/>
            </a:endParaRPr>
          </a:p>
          <a:p>
            <a:pPr algn="ctr"/>
            <a:endParaRPr lang="en-US" sz="16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b="1" i="1" dirty="0" smtClean="0">
              <a:solidFill>
                <a:schemeClr val="bg1"/>
              </a:solidFill>
            </a:endParaRPr>
          </a:p>
          <a:p>
            <a:pPr algn="ctr"/>
            <a:endParaRPr lang="en-US" b="1" i="1" dirty="0" smtClean="0">
              <a:solidFill>
                <a:schemeClr val="bg1"/>
              </a:solidFill>
            </a:endParaRPr>
          </a:p>
          <a:p>
            <a:pPr algn="ctr"/>
            <a:endParaRPr lang="en-US" b="1" i="1" dirty="0">
              <a:solidFill>
                <a:schemeClr val="bg1"/>
              </a:solidFill>
            </a:endParaRPr>
          </a:p>
          <a:p>
            <a:pPr algn="ctr"/>
            <a:r>
              <a:rPr lang="en-US" b="1" i="1" dirty="0" smtClean="0">
                <a:solidFill>
                  <a:schemeClr val="bg1"/>
                </a:solidFill>
              </a:rPr>
              <a:t>The </a:t>
            </a:r>
            <a:r>
              <a:rPr lang="en-US" b="1" i="1" dirty="0" smtClean="0">
                <a:solidFill>
                  <a:srgbClr val="FFFF00"/>
                </a:solidFill>
              </a:rPr>
              <a:t>State Administrator </a:t>
            </a:r>
            <a:r>
              <a:rPr lang="en-US" b="1" i="1" dirty="0" smtClean="0">
                <a:solidFill>
                  <a:schemeClr val="bg1"/>
                </a:solidFill>
              </a:rPr>
              <a:t>will oversee the state’s administrative process, coaches certification records, players’ eligibility, and team compliance. The Administrator will also work closely with all the Regional Administrators to ensure the NYSA is running smoothly at the state level. The State Administrator will over see the State Tournament.</a:t>
            </a:r>
            <a:endParaRPr lang="en-US" b="1" i="1" dirty="0" smtClean="0">
              <a:solidFill>
                <a:schemeClr val="bg1"/>
              </a:solidFill>
              <a:latin typeface="Calibri" pitchFamily="34" charset="0"/>
            </a:endParaRPr>
          </a:p>
          <a:p>
            <a:pPr algn="ctr"/>
            <a:r>
              <a:rPr lang="en-US" b="1" i="1" dirty="0" smtClean="0">
                <a:solidFill>
                  <a:srgbClr val="FFC000"/>
                </a:solidFill>
                <a:latin typeface="Calibri" pitchFamily="34" charset="0"/>
              </a:rPr>
              <a:t>  </a:t>
            </a:r>
          </a:p>
          <a:p>
            <a:pPr algn="ctr"/>
            <a:endParaRPr lang="en-US" sz="1800" dirty="0">
              <a:solidFill>
                <a:srgbClr val="FFC000"/>
              </a:solidFill>
              <a:latin typeface="Calibri" pitchFamily="34" charset="0"/>
            </a:endParaRPr>
          </a:p>
        </p:txBody>
      </p:sp>
      <p:pic>
        <p:nvPicPr>
          <p:cNvPr id="6" name="Picture 5"/>
          <p:cNvPicPr/>
          <p:nvPr/>
        </p:nvPicPr>
        <p:blipFill rotWithShape="1">
          <a:blip r:embed="rId2"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l="13897" t="21623" r="10705" b="21979"/>
          <a:stretch/>
        </p:blipFill>
        <p:spPr bwMode="auto">
          <a:xfrm>
            <a:off x="152400" y="5638800"/>
            <a:ext cx="1066800" cy="762000"/>
          </a:xfrm>
          <a:prstGeom prst="rect">
            <a:avLst/>
          </a:prstGeom>
          <a:noFill/>
          <a:ln>
            <a:noFill/>
          </a:ln>
          <a:effectLst/>
          <a:extLst>
            <a:ext uri="{53640926-AAD7-44D8-BBD7-CCE9431645EC}">
              <a14:shadowObscured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a:ext>
          </a:extLst>
        </p:spPr>
      </p:pic>
      <p:pic>
        <p:nvPicPr>
          <p:cNvPr id="30722" name="Picture 2" descr="7,400+ Administrative Assistant Stock Photos, Pictures &amp; Royalty-Free  Images - iStock | Administrative assistant day, Medical administrative  assistant, Administrative assistant diverse"/>
          <p:cNvPicPr>
            <a:picLocks noChangeAspect="1" noChangeArrowheads="1"/>
          </p:cNvPicPr>
          <p:nvPr/>
        </p:nvPicPr>
        <p:blipFill>
          <a:blip r:embed="rId3"/>
          <a:srcRect/>
          <a:stretch>
            <a:fillRect/>
          </a:stretch>
        </p:blipFill>
        <p:spPr bwMode="auto">
          <a:xfrm>
            <a:off x="2286000" y="457200"/>
            <a:ext cx="4572000" cy="3048001"/>
          </a:xfrm>
          <a:prstGeom prst="rect">
            <a:avLst/>
          </a:prstGeom>
          <a:noFill/>
          <a:ln>
            <a:solidFill>
              <a:srgbClr val="FFC000"/>
            </a:solid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71600" y="5410200"/>
            <a:ext cx="7772400" cy="1447800"/>
          </a:xfrm>
          <a:prstGeom prst="rect">
            <a:avLst/>
          </a:prstGeom>
          <a:solidFill>
            <a:schemeClr val="tx2">
              <a:lumMod val="50000"/>
            </a:schemeClr>
          </a:solidFill>
          <a:ln w="25400">
            <a:solidFill>
              <a:srgbClr val="FFC000"/>
            </a:solidFill>
            <a:miter lim="800000"/>
            <a:headEnd/>
            <a:tailEnd/>
          </a:ln>
        </p:spPr>
        <p:txBody>
          <a:bodyPr anchor="ctr"/>
          <a:lstStyle/>
          <a:p>
            <a:pPr algn="ctr"/>
            <a:r>
              <a:rPr lang="en-US" sz="4000" b="1" i="1" dirty="0" smtClean="0">
                <a:solidFill>
                  <a:srgbClr val="FFFF00"/>
                </a:solidFill>
                <a:latin typeface="Calibri" pitchFamily="34" charset="0"/>
              </a:rPr>
              <a:t>- The Qualifications -</a:t>
            </a:r>
            <a:endParaRPr lang="en-US" sz="4000" b="1" i="1" dirty="0">
              <a:solidFill>
                <a:srgbClr val="FFFF00"/>
              </a:solidFill>
              <a:latin typeface="Calibri" pitchFamily="34" charset="0"/>
            </a:endParaRPr>
          </a:p>
        </p:txBody>
      </p:sp>
      <p:sp>
        <p:nvSpPr>
          <p:cNvPr id="8" name="Rectangle 3"/>
          <p:cNvSpPr>
            <a:spLocks noChangeArrowheads="1"/>
          </p:cNvSpPr>
          <p:nvPr/>
        </p:nvSpPr>
        <p:spPr bwMode="auto">
          <a:xfrm>
            <a:off x="0" y="0"/>
            <a:ext cx="9144000" cy="5410200"/>
          </a:xfrm>
          <a:prstGeom prst="rect">
            <a:avLst/>
          </a:prstGeom>
          <a:solidFill>
            <a:schemeClr val="tx2">
              <a:lumMod val="75000"/>
            </a:schemeClr>
          </a:solidFill>
          <a:ln w="25400">
            <a:solidFill>
              <a:srgbClr val="FFC000"/>
            </a:solidFill>
            <a:miter lim="800000"/>
            <a:headEnd/>
            <a:tailEnd/>
          </a:ln>
        </p:spPr>
        <p:txBody>
          <a:bodyPr anchor="ctr"/>
          <a:lstStyle/>
          <a:p>
            <a:pPr algn="ctr"/>
            <a:endParaRPr lang="en-US" sz="1600" dirty="0">
              <a:solidFill>
                <a:srgbClr val="FFC000"/>
              </a:solidFill>
              <a:latin typeface="Calibri" pitchFamily="34" charset="0"/>
            </a:endParaRPr>
          </a:p>
          <a:p>
            <a:pPr algn="ctr"/>
            <a:endParaRPr lang="en-US" sz="1600"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b="1" dirty="0" smtClean="0">
              <a:solidFill>
                <a:srgbClr val="FFFF00"/>
              </a:solidFill>
            </a:endParaRPr>
          </a:p>
          <a:p>
            <a:pPr algn="ctr"/>
            <a:r>
              <a:rPr lang="en-US" b="1" dirty="0" smtClean="0">
                <a:solidFill>
                  <a:srgbClr val="FFFF00"/>
                </a:solidFill>
              </a:rPr>
              <a:t>-  State Administrator -</a:t>
            </a:r>
          </a:p>
          <a:p>
            <a:endParaRPr lang="en-US" sz="500" dirty="0" smtClean="0">
              <a:solidFill>
                <a:schemeClr val="bg1"/>
              </a:solidFill>
            </a:endParaRPr>
          </a:p>
          <a:p>
            <a:endParaRPr lang="en-US" sz="500" dirty="0">
              <a:solidFill>
                <a:schemeClr val="bg1"/>
              </a:solidFill>
            </a:endParaRPr>
          </a:p>
          <a:p>
            <a:pPr marL="342900" lvl="0" indent="-342900"/>
            <a:r>
              <a:rPr lang="en-US" b="1" i="1" dirty="0" smtClean="0">
                <a:solidFill>
                  <a:schemeClr val="bg1"/>
                </a:solidFill>
              </a:rPr>
              <a:t>1. Will assist with the basketball and cheerleading programs statewide</a:t>
            </a:r>
            <a:endParaRPr lang="en-US" b="1" i="1" dirty="0">
              <a:solidFill>
                <a:schemeClr val="bg1"/>
              </a:solidFill>
            </a:endParaRPr>
          </a:p>
          <a:p>
            <a:pPr lvl="0"/>
            <a:r>
              <a:rPr lang="en-US" b="1" i="1" dirty="0" smtClean="0">
                <a:solidFill>
                  <a:schemeClr val="bg1"/>
                </a:solidFill>
              </a:rPr>
              <a:t>2. Strong </a:t>
            </a:r>
            <a:r>
              <a:rPr lang="en-US" b="1" i="1" dirty="0">
                <a:solidFill>
                  <a:schemeClr val="bg1"/>
                </a:solidFill>
              </a:rPr>
              <a:t>written, verbal, </a:t>
            </a:r>
            <a:r>
              <a:rPr lang="en-US" b="1" i="1" dirty="0" smtClean="0">
                <a:solidFill>
                  <a:schemeClr val="bg1"/>
                </a:solidFill>
              </a:rPr>
              <a:t>&amp; computer </a:t>
            </a:r>
            <a:r>
              <a:rPr lang="en-US" b="1" i="1" dirty="0">
                <a:solidFill>
                  <a:schemeClr val="bg1"/>
                </a:solidFill>
              </a:rPr>
              <a:t>communication </a:t>
            </a:r>
            <a:r>
              <a:rPr lang="en-US" b="1" i="1" dirty="0" smtClean="0">
                <a:solidFill>
                  <a:schemeClr val="bg1"/>
                </a:solidFill>
              </a:rPr>
              <a:t>skills preferred</a:t>
            </a:r>
            <a:endParaRPr lang="en-US" b="1" i="1" dirty="0">
              <a:solidFill>
                <a:schemeClr val="bg1"/>
              </a:solidFill>
            </a:endParaRPr>
          </a:p>
          <a:p>
            <a:pPr lvl="0"/>
            <a:r>
              <a:rPr lang="en-US" b="1" i="1" dirty="0" smtClean="0">
                <a:solidFill>
                  <a:schemeClr val="bg1"/>
                </a:solidFill>
              </a:rPr>
              <a:t>3. Have </a:t>
            </a:r>
            <a:r>
              <a:rPr lang="en-US" b="1" i="1" dirty="0">
                <a:solidFill>
                  <a:schemeClr val="bg1"/>
                </a:solidFill>
              </a:rPr>
              <a:t>an understanding of the youth travel ball landscape is preferred, but not necessary</a:t>
            </a:r>
          </a:p>
          <a:p>
            <a:pPr lvl="0"/>
            <a:r>
              <a:rPr lang="en-US" b="1" i="1" dirty="0" smtClean="0">
                <a:solidFill>
                  <a:schemeClr val="bg1"/>
                </a:solidFill>
              </a:rPr>
              <a:t>4. Have a love </a:t>
            </a:r>
            <a:r>
              <a:rPr lang="en-US" b="1" i="1" dirty="0">
                <a:solidFill>
                  <a:schemeClr val="bg1"/>
                </a:solidFill>
              </a:rPr>
              <a:t>for the game of basketball is a must! Must have the ability to </a:t>
            </a:r>
            <a:r>
              <a:rPr lang="en-US" b="1" i="1" dirty="0" smtClean="0">
                <a:solidFill>
                  <a:schemeClr val="bg1"/>
                </a:solidFill>
              </a:rPr>
              <a:t>travel within their respective state when needed.</a:t>
            </a:r>
            <a:endParaRPr lang="en-US" b="1" i="1" dirty="0">
              <a:solidFill>
                <a:schemeClr val="bg1"/>
              </a:solidFill>
            </a:endParaRPr>
          </a:p>
          <a:p>
            <a:pPr lvl="0"/>
            <a:r>
              <a:rPr lang="en-US" b="1" i="1" dirty="0" smtClean="0">
                <a:solidFill>
                  <a:schemeClr val="bg1"/>
                </a:solidFill>
              </a:rPr>
              <a:t>5. This </a:t>
            </a:r>
            <a:r>
              <a:rPr lang="en-US" b="1" i="1" dirty="0">
                <a:solidFill>
                  <a:schemeClr val="bg1"/>
                </a:solidFill>
              </a:rPr>
              <a:t>is a part time position, so having other employment is </a:t>
            </a:r>
            <a:r>
              <a:rPr lang="en-US" b="1" i="1" dirty="0" smtClean="0">
                <a:solidFill>
                  <a:schemeClr val="bg1"/>
                </a:solidFill>
              </a:rPr>
              <a:t>suggested</a:t>
            </a:r>
          </a:p>
          <a:p>
            <a:pPr lvl="0"/>
            <a:r>
              <a:rPr lang="en-US" b="1" i="1" dirty="0" smtClean="0">
                <a:solidFill>
                  <a:schemeClr val="bg1"/>
                </a:solidFill>
              </a:rPr>
              <a:t>6.  High school diploma is needed to apply for this position</a:t>
            </a:r>
            <a:endParaRPr lang="en-US" b="1" i="1" dirty="0">
              <a:solidFill>
                <a:schemeClr val="bg1"/>
              </a:solidFill>
            </a:endParaRPr>
          </a:p>
          <a:p>
            <a:pPr lvl="0"/>
            <a:r>
              <a:rPr lang="en-US" b="1" i="1" dirty="0">
                <a:solidFill>
                  <a:schemeClr val="bg1"/>
                </a:solidFill>
              </a:rPr>
              <a:t>7</a:t>
            </a:r>
            <a:r>
              <a:rPr lang="en-US" b="1" i="1" dirty="0" smtClean="0">
                <a:solidFill>
                  <a:schemeClr val="bg1"/>
                </a:solidFill>
              </a:rPr>
              <a:t>.  Responsible for handling all the players, coaches, and administrators certifications</a:t>
            </a:r>
          </a:p>
          <a:p>
            <a:pPr lvl="0"/>
            <a:r>
              <a:rPr lang="en-US" b="1" i="1" dirty="0">
                <a:solidFill>
                  <a:schemeClr val="bg1"/>
                </a:solidFill>
              </a:rPr>
              <a:t>8</a:t>
            </a:r>
            <a:r>
              <a:rPr lang="en-US" b="1" i="1" dirty="0" smtClean="0">
                <a:solidFill>
                  <a:schemeClr val="bg1"/>
                </a:solidFill>
              </a:rPr>
              <a:t>.  Will oversee the State Tournament in their respective state.</a:t>
            </a:r>
          </a:p>
          <a:p>
            <a:pPr lvl="0"/>
            <a:r>
              <a:rPr lang="en-US" b="1" i="1" dirty="0" smtClean="0">
                <a:solidFill>
                  <a:schemeClr val="bg1"/>
                </a:solidFill>
              </a:rPr>
              <a:t>9. Must be able to pass a law enforcement background screening if selected for this position</a:t>
            </a:r>
          </a:p>
          <a:p>
            <a:pPr lvl="0"/>
            <a:r>
              <a:rPr lang="en-US" b="1" i="1" dirty="0" smtClean="0">
                <a:solidFill>
                  <a:schemeClr val="bg1"/>
                </a:solidFill>
              </a:rPr>
              <a:t>10.  Report directly to the NYSA –  State Director</a:t>
            </a:r>
            <a:endParaRPr lang="en-US" b="1" i="1" dirty="0">
              <a:solidFill>
                <a:schemeClr val="bg1"/>
              </a:solidFill>
            </a:endParaRPr>
          </a:p>
          <a:p>
            <a:endParaRPr lang="en-US" b="1" i="1" dirty="0" smtClean="0">
              <a:solidFill>
                <a:schemeClr val="bg1"/>
              </a:solidFill>
            </a:endParaRPr>
          </a:p>
          <a:p>
            <a:r>
              <a:rPr lang="en-US" b="1" i="1" dirty="0" smtClean="0">
                <a:solidFill>
                  <a:srgbClr val="FFFF00"/>
                </a:solidFill>
              </a:rPr>
              <a:t>2024 </a:t>
            </a:r>
            <a:r>
              <a:rPr lang="en-US" b="1" i="1" dirty="0">
                <a:solidFill>
                  <a:srgbClr val="FFFF00"/>
                </a:solidFill>
              </a:rPr>
              <a:t>– Season </a:t>
            </a:r>
            <a:r>
              <a:rPr lang="en-US" b="1" i="1" dirty="0" smtClean="0">
                <a:solidFill>
                  <a:srgbClr val="FFFF00"/>
                </a:solidFill>
              </a:rPr>
              <a:t>salary</a:t>
            </a:r>
          </a:p>
          <a:p>
            <a:r>
              <a:rPr lang="en-US" b="1" i="1" dirty="0" smtClean="0">
                <a:solidFill>
                  <a:schemeClr val="bg1"/>
                </a:solidFill>
              </a:rPr>
              <a:t>TBA </a:t>
            </a:r>
            <a:r>
              <a:rPr lang="en-US" b="1" i="1" dirty="0">
                <a:solidFill>
                  <a:schemeClr val="bg1"/>
                </a:solidFill>
              </a:rPr>
              <a:t>- (Part Time position) / (March – </a:t>
            </a:r>
            <a:r>
              <a:rPr lang="en-US" b="1" i="1" dirty="0" smtClean="0">
                <a:solidFill>
                  <a:schemeClr val="bg1"/>
                </a:solidFill>
              </a:rPr>
              <a:t>June)</a:t>
            </a:r>
            <a:endParaRPr lang="en-US" b="1" i="1" dirty="0">
              <a:solidFill>
                <a:schemeClr val="bg1"/>
              </a:solidFill>
            </a:endParaRPr>
          </a:p>
          <a:p>
            <a:pPr algn="ctr"/>
            <a:endParaRPr lang="en-US" dirty="0">
              <a:solidFill>
                <a:schemeClr val="bg1"/>
              </a:solidFill>
            </a:endParaRPr>
          </a:p>
          <a:p>
            <a:pPr lvl="0" algn="ctr"/>
            <a:endParaRPr lang="en-US" b="1" i="1" dirty="0">
              <a:solidFill>
                <a:schemeClr val="bg1"/>
              </a:solidFill>
            </a:endParaRPr>
          </a:p>
          <a:p>
            <a:pPr algn="ctr"/>
            <a:endParaRPr lang="en-US" b="1" i="1" dirty="0" smtClean="0">
              <a:solidFill>
                <a:schemeClr val="bg1"/>
              </a:solidFill>
              <a:latin typeface="Calibri" pitchFamily="34" charset="0"/>
            </a:endParaRPr>
          </a:p>
          <a:p>
            <a:pPr algn="ctr"/>
            <a:r>
              <a:rPr lang="en-US" b="1" i="1" dirty="0" smtClean="0">
                <a:solidFill>
                  <a:srgbClr val="FFC000"/>
                </a:solidFill>
                <a:latin typeface="Calibri" pitchFamily="34" charset="0"/>
              </a:rPr>
              <a:t>  </a:t>
            </a:r>
          </a:p>
          <a:p>
            <a:pPr algn="ctr"/>
            <a:endParaRPr lang="en-US" sz="1800" dirty="0">
              <a:solidFill>
                <a:srgbClr val="FFC000"/>
              </a:solidFill>
              <a:latin typeface="Calibri" pitchFamily="34" charset="0"/>
            </a:endParaRPr>
          </a:p>
        </p:txBody>
      </p:sp>
      <p:sp>
        <p:nvSpPr>
          <p:cNvPr id="18434" name="AutoShape 2" descr="Female Hand Signing Insurance Contract Free Stock Photo | picjumb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9458" name="AutoShape 2" descr="Valley Ball Hockey Association Hockey powered by GOALLINE.c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10" name="Picture 4" descr="Men's Basketball Game at Ohio State Rescheduled for Wednesday, Jan. 27 -  Penn State University Athletics"/>
          <p:cNvPicPr>
            <a:picLocks noChangeAspect="1" noChangeArrowheads="1"/>
          </p:cNvPicPr>
          <p:nvPr/>
        </p:nvPicPr>
        <p:blipFill>
          <a:blip r:embed="rId2" cstate="print"/>
          <a:srcRect/>
          <a:stretch>
            <a:fillRect/>
          </a:stretch>
        </p:blipFill>
        <p:spPr bwMode="auto">
          <a:xfrm>
            <a:off x="6781800" y="3962400"/>
            <a:ext cx="2362200" cy="1431925"/>
          </a:xfrm>
          <a:prstGeom prst="rect">
            <a:avLst/>
          </a:prstGeom>
          <a:noFill/>
          <a:ln>
            <a:solidFill>
              <a:srgbClr val="FFC000"/>
            </a:solidFill>
          </a:ln>
        </p:spPr>
      </p:pic>
      <p:pic>
        <p:nvPicPr>
          <p:cNvPr id="9" name="Picture 8"/>
          <p:cNvPicPr/>
          <p:nvPr/>
        </p:nvPicPr>
        <p:blipFill rotWithShape="1">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l="13897" t="21623" r="10705" b="21979"/>
          <a:stretch/>
        </p:blipFill>
        <p:spPr bwMode="auto">
          <a:xfrm>
            <a:off x="152400" y="5638800"/>
            <a:ext cx="1066800" cy="762000"/>
          </a:xfrm>
          <a:prstGeom prst="rect">
            <a:avLst/>
          </a:prstGeom>
          <a:noFill/>
          <a:ln>
            <a:noFill/>
          </a:ln>
          <a:effectLst/>
          <a:extLst>
            <a:ext uri="{53640926-AAD7-44D8-BBD7-CCE9431645EC}">
              <a14:shadowObscured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71600" y="5410200"/>
            <a:ext cx="7772400" cy="1447800"/>
          </a:xfrm>
          <a:prstGeom prst="rect">
            <a:avLst/>
          </a:prstGeom>
          <a:solidFill>
            <a:schemeClr val="tx2">
              <a:lumMod val="50000"/>
            </a:schemeClr>
          </a:solidFill>
          <a:ln w="25400">
            <a:solidFill>
              <a:srgbClr val="FFC000"/>
            </a:solidFill>
            <a:miter lim="800000"/>
            <a:headEnd/>
            <a:tailEnd/>
          </a:ln>
        </p:spPr>
        <p:txBody>
          <a:bodyPr anchor="ctr"/>
          <a:lstStyle/>
          <a:p>
            <a:pPr algn="ctr"/>
            <a:r>
              <a:rPr lang="en-US" sz="4000" b="1" i="1" dirty="0" smtClean="0">
                <a:solidFill>
                  <a:srgbClr val="FFFF00"/>
                </a:solidFill>
                <a:latin typeface="Calibri" pitchFamily="34" charset="0"/>
              </a:rPr>
              <a:t>- State Administrator -</a:t>
            </a:r>
            <a:endParaRPr lang="en-US" sz="4000" b="1" i="1" dirty="0">
              <a:solidFill>
                <a:srgbClr val="FFFF00"/>
              </a:solidFill>
              <a:latin typeface="Calibri" pitchFamily="34" charset="0"/>
            </a:endParaRPr>
          </a:p>
        </p:txBody>
      </p:sp>
      <p:sp>
        <p:nvSpPr>
          <p:cNvPr id="8" name="Rectangle 3"/>
          <p:cNvSpPr>
            <a:spLocks noChangeArrowheads="1"/>
          </p:cNvSpPr>
          <p:nvPr/>
        </p:nvSpPr>
        <p:spPr bwMode="auto">
          <a:xfrm>
            <a:off x="0" y="0"/>
            <a:ext cx="9144000" cy="5410200"/>
          </a:xfrm>
          <a:prstGeom prst="rect">
            <a:avLst/>
          </a:prstGeom>
          <a:solidFill>
            <a:schemeClr val="tx2">
              <a:lumMod val="75000"/>
            </a:schemeClr>
          </a:solidFill>
          <a:ln w="25400">
            <a:solidFill>
              <a:srgbClr val="FF9900"/>
            </a:solidFill>
            <a:miter lim="800000"/>
            <a:headEnd/>
            <a:tailEnd/>
          </a:ln>
        </p:spPr>
        <p:txBody>
          <a:bodyPr anchor="ctr"/>
          <a:lstStyle/>
          <a:p>
            <a:pPr algn="ctr"/>
            <a:endParaRPr lang="en-US" sz="1600" dirty="0">
              <a:solidFill>
                <a:srgbClr val="FFC000"/>
              </a:solidFill>
              <a:latin typeface="Calibri" pitchFamily="34" charset="0"/>
            </a:endParaRPr>
          </a:p>
          <a:p>
            <a:pPr algn="ctr"/>
            <a:endParaRPr lang="en-US" sz="1600" dirty="0" smtClean="0">
              <a:solidFill>
                <a:schemeClr val="bg1"/>
              </a:solidFill>
              <a:latin typeface="Calibri" pitchFamily="34" charset="0"/>
            </a:endParaRPr>
          </a:p>
          <a:p>
            <a:pPr algn="ctr"/>
            <a:endParaRPr lang="en-US" sz="1600" dirty="0" smtClean="0">
              <a:solidFill>
                <a:schemeClr val="bg1"/>
              </a:solidFill>
              <a:latin typeface="Calibri" pitchFamily="34" charset="0"/>
            </a:endParaRPr>
          </a:p>
          <a:p>
            <a:pPr algn="ctr"/>
            <a:endParaRPr lang="en-US" sz="1600"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sz="1600" b="1" dirty="0">
              <a:solidFill>
                <a:schemeClr val="bg1"/>
              </a:solidFill>
              <a:latin typeface="Calibri" pitchFamily="34" charset="0"/>
            </a:endParaRPr>
          </a:p>
          <a:p>
            <a:pPr algn="ctr"/>
            <a:endParaRPr lang="en-US" sz="1600" dirty="0">
              <a:solidFill>
                <a:srgbClr val="FFC000"/>
              </a:solidFill>
              <a:latin typeface="Calibri" pitchFamily="34" charset="0"/>
            </a:endParaRPr>
          </a:p>
          <a:p>
            <a:pPr algn="ctr"/>
            <a:endParaRPr lang="en-US" sz="1600" dirty="0">
              <a:solidFill>
                <a:srgbClr val="FFC000"/>
              </a:solidFill>
              <a:latin typeface="Calibri" pitchFamily="34" charset="0"/>
            </a:endParaRPr>
          </a:p>
          <a:p>
            <a:pPr algn="ctr"/>
            <a:endParaRPr lang="en-US" sz="16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b="1" i="1" dirty="0" smtClean="0">
              <a:solidFill>
                <a:schemeClr val="bg1"/>
              </a:solidFill>
            </a:endParaRPr>
          </a:p>
          <a:p>
            <a:pPr algn="ctr"/>
            <a:endParaRPr lang="en-US" b="1" i="1" dirty="0">
              <a:solidFill>
                <a:schemeClr val="bg1"/>
              </a:solidFill>
            </a:endParaRPr>
          </a:p>
          <a:p>
            <a:pPr algn="ctr"/>
            <a:r>
              <a:rPr lang="en-US" b="1" i="1" dirty="0" smtClean="0">
                <a:solidFill>
                  <a:schemeClr val="bg1"/>
                </a:solidFill>
              </a:rPr>
              <a:t>The </a:t>
            </a:r>
            <a:r>
              <a:rPr lang="en-US" b="1" i="1" dirty="0" smtClean="0">
                <a:solidFill>
                  <a:srgbClr val="FFFF00"/>
                </a:solidFill>
              </a:rPr>
              <a:t>State Administrator – Basketball Operations </a:t>
            </a:r>
            <a:r>
              <a:rPr lang="en-US" b="1" i="1" dirty="0" smtClean="0">
                <a:solidFill>
                  <a:schemeClr val="bg1"/>
                </a:solidFill>
              </a:rPr>
              <a:t>must have strong communication skills </a:t>
            </a:r>
          </a:p>
          <a:p>
            <a:pPr algn="ctr"/>
            <a:r>
              <a:rPr lang="en-US" b="1" i="1" dirty="0" smtClean="0">
                <a:solidFill>
                  <a:schemeClr val="bg1"/>
                </a:solidFill>
              </a:rPr>
              <a:t>and has to be able to pass on information to the coaches about the NYSA organization. Coaches of each community should be able to enjoy the experience of league along with their players, as each program will offer Basketball teams. This person is vital to NYSA league and the local level.</a:t>
            </a:r>
          </a:p>
          <a:p>
            <a:pPr algn="ctr"/>
            <a:endParaRPr lang="en-US" b="1" i="1" dirty="0" smtClean="0">
              <a:solidFill>
                <a:schemeClr val="bg1"/>
              </a:solidFill>
              <a:latin typeface="Calibri" pitchFamily="34" charset="0"/>
            </a:endParaRPr>
          </a:p>
          <a:p>
            <a:pPr algn="ctr"/>
            <a:r>
              <a:rPr lang="en-US" b="1" i="1" dirty="0" smtClean="0">
                <a:solidFill>
                  <a:srgbClr val="FFC000"/>
                </a:solidFill>
                <a:latin typeface="Calibri" pitchFamily="34" charset="0"/>
              </a:rPr>
              <a:t>  </a:t>
            </a:r>
          </a:p>
          <a:p>
            <a:pPr algn="ctr"/>
            <a:endParaRPr lang="en-US" sz="1800" dirty="0">
              <a:solidFill>
                <a:srgbClr val="FFC000"/>
              </a:solidFill>
              <a:latin typeface="Calibri" pitchFamily="34" charset="0"/>
            </a:endParaRPr>
          </a:p>
        </p:txBody>
      </p:sp>
      <p:pic>
        <p:nvPicPr>
          <p:cNvPr id="2050" name="Picture 2" descr="https://iyca.org/wp-content/uploads/2018/05/Coach-talking-to-parents-300x240.jpg"/>
          <p:cNvPicPr>
            <a:picLocks noChangeAspect="1" noChangeArrowheads="1"/>
          </p:cNvPicPr>
          <p:nvPr/>
        </p:nvPicPr>
        <p:blipFill>
          <a:blip r:embed="rId2"/>
          <a:srcRect/>
          <a:stretch>
            <a:fillRect/>
          </a:stretch>
        </p:blipFill>
        <p:spPr bwMode="auto">
          <a:xfrm>
            <a:off x="2895600" y="304800"/>
            <a:ext cx="3714748" cy="2971800"/>
          </a:xfrm>
          <a:prstGeom prst="rect">
            <a:avLst/>
          </a:prstGeom>
          <a:noFill/>
          <a:ln>
            <a:solidFill>
              <a:srgbClr val="FFC000"/>
            </a:solidFill>
          </a:ln>
        </p:spPr>
      </p:pic>
      <p:pic>
        <p:nvPicPr>
          <p:cNvPr id="6" name="Picture 5"/>
          <p:cNvPicPr/>
          <p:nvPr/>
        </p:nvPicPr>
        <p:blipFill rotWithShape="1">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l="13897" t="21623" r="10705" b="21979"/>
          <a:stretch/>
        </p:blipFill>
        <p:spPr bwMode="auto">
          <a:xfrm>
            <a:off x="152400" y="5638800"/>
            <a:ext cx="1066800" cy="762000"/>
          </a:xfrm>
          <a:prstGeom prst="rect">
            <a:avLst/>
          </a:prstGeom>
          <a:noFill/>
          <a:ln>
            <a:noFill/>
          </a:ln>
          <a:effectLst/>
          <a:extLst>
            <a:ext uri="{53640926-AAD7-44D8-BBD7-CCE9431645EC}">
              <a14:shadowObscured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71600" y="5410200"/>
            <a:ext cx="7772400" cy="1447800"/>
          </a:xfrm>
          <a:prstGeom prst="rect">
            <a:avLst/>
          </a:prstGeom>
          <a:solidFill>
            <a:schemeClr val="tx2">
              <a:lumMod val="50000"/>
            </a:schemeClr>
          </a:solidFill>
          <a:ln w="25400">
            <a:solidFill>
              <a:srgbClr val="FFC000"/>
            </a:solidFill>
            <a:miter lim="800000"/>
            <a:headEnd/>
            <a:tailEnd/>
          </a:ln>
        </p:spPr>
        <p:txBody>
          <a:bodyPr anchor="ctr"/>
          <a:lstStyle/>
          <a:p>
            <a:pPr algn="ctr"/>
            <a:r>
              <a:rPr lang="en-US" sz="4000" b="1" i="1" dirty="0" smtClean="0">
                <a:solidFill>
                  <a:srgbClr val="FFFF00"/>
                </a:solidFill>
                <a:latin typeface="Calibri" pitchFamily="34" charset="0"/>
              </a:rPr>
              <a:t>- The Qualifications -</a:t>
            </a:r>
            <a:endParaRPr lang="en-US" sz="4000" b="1" i="1" dirty="0">
              <a:solidFill>
                <a:srgbClr val="FFFF00"/>
              </a:solidFill>
              <a:latin typeface="Calibri" pitchFamily="34" charset="0"/>
            </a:endParaRPr>
          </a:p>
        </p:txBody>
      </p:sp>
      <p:sp>
        <p:nvSpPr>
          <p:cNvPr id="8" name="Rectangle 3"/>
          <p:cNvSpPr>
            <a:spLocks noChangeArrowheads="1"/>
          </p:cNvSpPr>
          <p:nvPr/>
        </p:nvSpPr>
        <p:spPr bwMode="auto">
          <a:xfrm>
            <a:off x="0" y="0"/>
            <a:ext cx="9144000" cy="5410200"/>
          </a:xfrm>
          <a:prstGeom prst="rect">
            <a:avLst/>
          </a:prstGeom>
          <a:solidFill>
            <a:schemeClr val="tx2">
              <a:lumMod val="75000"/>
            </a:schemeClr>
          </a:solidFill>
          <a:ln w="25400">
            <a:solidFill>
              <a:srgbClr val="FFC000"/>
            </a:solidFill>
            <a:miter lim="800000"/>
            <a:headEnd/>
            <a:tailEnd/>
          </a:ln>
        </p:spPr>
        <p:txBody>
          <a:bodyPr anchor="ctr"/>
          <a:lstStyle/>
          <a:p>
            <a:pPr algn="ctr"/>
            <a:endParaRPr lang="en-US" sz="1600" dirty="0">
              <a:solidFill>
                <a:srgbClr val="FFC000"/>
              </a:solidFill>
              <a:latin typeface="Calibri" pitchFamily="34" charset="0"/>
            </a:endParaRPr>
          </a:p>
          <a:p>
            <a:pPr algn="ctr"/>
            <a:endParaRPr lang="en-US" sz="1600"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b="1" dirty="0" smtClean="0">
              <a:solidFill>
                <a:srgbClr val="FFFF00"/>
              </a:solidFill>
            </a:endParaRPr>
          </a:p>
          <a:p>
            <a:pPr algn="ctr"/>
            <a:r>
              <a:rPr lang="en-US" b="1" dirty="0" smtClean="0">
                <a:solidFill>
                  <a:srgbClr val="FFFF00"/>
                </a:solidFill>
              </a:rPr>
              <a:t>-  State Administrator / Basketball Operations -</a:t>
            </a:r>
          </a:p>
          <a:p>
            <a:endParaRPr lang="en-US" sz="500" dirty="0" smtClean="0">
              <a:solidFill>
                <a:schemeClr val="bg1"/>
              </a:solidFill>
            </a:endParaRPr>
          </a:p>
          <a:p>
            <a:endParaRPr lang="en-US" sz="500" dirty="0">
              <a:solidFill>
                <a:schemeClr val="bg1"/>
              </a:solidFill>
            </a:endParaRPr>
          </a:p>
          <a:p>
            <a:pPr marL="342900" lvl="0" indent="-342900"/>
            <a:r>
              <a:rPr lang="en-US" b="1" i="1" dirty="0" smtClean="0">
                <a:solidFill>
                  <a:schemeClr val="bg1"/>
                </a:solidFill>
              </a:rPr>
              <a:t>1. Ability </a:t>
            </a:r>
            <a:r>
              <a:rPr lang="en-US" b="1" i="1" dirty="0">
                <a:solidFill>
                  <a:schemeClr val="bg1"/>
                </a:solidFill>
              </a:rPr>
              <a:t>to maintain and engage in an extremely high level of customer </a:t>
            </a:r>
            <a:r>
              <a:rPr lang="en-US" b="1" i="1" dirty="0" smtClean="0">
                <a:solidFill>
                  <a:schemeClr val="bg1"/>
                </a:solidFill>
              </a:rPr>
              <a:t>service</a:t>
            </a:r>
            <a:endParaRPr lang="en-US" b="1" i="1" dirty="0">
              <a:solidFill>
                <a:schemeClr val="bg1"/>
              </a:solidFill>
            </a:endParaRPr>
          </a:p>
          <a:p>
            <a:pPr lvl="0"/>
            <a:r>
              <a:rPr lang="en-US" b="1" i="1" dirty="0" smtClean="0">
                <a:solidFill>
                  <a:schemeClr val="bg1"/>
                </a:solidFill>
              </a:rPr>
              <a:t>2. Strong </a:t>
            </a:r>
            <a:r>
              <a:rPr lang="en-US" b="1" i="1" dirty="0">
                <a:solidFill>
                  <a:schemeClr val="bg1"/>
                </a:solidFill>
              </a:rPr>
              <a:t>written, verbal, </a:t>
            </a:r>
            <a:r>
              <a:rPr lang="en-US" b="1" i="1" dirty="0" smtClean="0">
                <a:solidFill>
                  <a:schemeClr val="bg1"/>
                </a:solidFill>
              </a:rPr>
              <a:t>&amp; computer </a:t>
            </a:r>
            <a:r>
              <a:rPr lang="en-US" b="1" i="1" dirty="0">
                <a:solidFill>
                  <a:schemeClr val="bg1"/>
                </a:solidFill>
              </a:rPr>
              <a:t>communication </a:t>
            </a:r>
            <a:r>
              <a:rPr lang="en-US" b="1" i="1" dirty="0" smtClean="0">
                <a:solidFill>
                  <a:schemeClr val="bg1"/>
                </a:solidFill>
              </a:rPr>
              <a:t>skills preferred</a:t>
            </a:r>
            <a:endParaRPr lang="en-US" b="1" i="1" dirty="0">
              <a:solidFill>
                <a:schemeClr val="bg1"/>
              </a:solidFill>
            </a:endParaRPr>
          </a:p>
          <a:p>
            <a:pPr lvl="0"/>
            <a:r>
              <a:rPr lang="en-US" b="1" i="1" dirty="0" smtClean="0">
                <a:solidFill>
                  <a:schemeClr val="bg1"/>
                </a:solidFill>
              </a:rPr>
              <a:t>3. Have </a:t>
            </a:r>
            <a:r>
              <a:rPr lang="en-US" b="1" i="1" dirty="0">
                <a:solidFill>
                  <a:schemeClr val="bg1"/>
                </a:solidFill>
              </a:rPr>
              <a:t>an understanding of the youth travel ball landscape is preferred, but not necessary</a:t>
            </a:r>
          </a:p>
          <a:p>
            <a:pPr lvl="0"/>
            <a:r>
              <a:rPr lang="en-US" b="1" i="1" dirty="0" smtClean="0">
                <a:solidFill>
                  <a:schemeClr val="bg1"/>
                </a:solidFill>
              </a:rPr>
              <a:t>4. Have a love </a:t>
            </a:r>
            <a:r>
              <a:rPr lang="en-US" b="1" i="1" dirty="0">
                <a:solidFill>
                  <a:schemeClr val="bg1"/>
                </a:solidFill>
              </a:rPr>
              <a:t>for the game of basketball is a must! Must have the ability to work some evening and </a:t>
            </a:r>
            <a:r>
              <a:rPr lang="en-US" b="1" i="1" dirty="0" smtClean="0">
                <a:solidFill>
                  <a:schemeClr val="bg1"/>
                </a:solidFill>
              </a:rPr>
              <a:t>weekends when needed</a:t>
            </a:r>
            <a:endParaRPr lang="en-US" b="1" i="1" dirty="0">
              <a:solidFill>
                <a:schemeClr val="bg1"/>
              </a:solidFill>
            </a:endParaRPr>
          </a:p>
          <a:p>
            <a:pPr lvl="0"/>
            <a:r>
              <a:rPr lang="en-US" b="1" i="1" dirty="0" smtClean="0">
                <a:solidFill>
                  <a:schemeClr val="bg1"/>
                </a:solidFill>
              </a:rPr>
              <a:t>5. This </a:t>
            </a:r>
            <a:r>
              <a:rPr lang="en-US" b="1" i="1" dirty="0">
                <a:solidFill>
                  <a:schemeClr val="bg1"/>
                </a:solidFill>
              </a:rPr>
              <a:t>is a part time position, so having other employment is </a:t>
            </a:r>
            <a:r>
              <a:rPr lang="en-US" b="1" i="1" dirty="0" smtClean="0">
                <a:solidFill>
                  <a:schemeClr val="bg1"/>
                </a:solidFill>
              </a:rPr>
              <a:t>suggested</a:t>
            </a:r>
          </a:p>
          <a:p>
            <a:pPr lvl="0"/>
            <a:r>
              <a:rPr lang="en-US" b="1" i="1" dirty="0" smtClean="0">
                <a:solidFill>
                  <a:schemeClr val="bg1"/>
                </a:solidFill>
              </a:rPr>
              <a:t>6.  High school diploma is needed to apply for this position</a:t>
            </a:r>
            <a:endParaRPr lang="en-US" b="1" i="1" dirty="0">
              <a:solidFill>
                <a:schemeClr val="bg1"/>
              </a:solidFill>
            </a:endParaRPr>
          </a:p>
          <a:p>
            <a:pPr lvl="0"/>
            <a:r>
              <a:rPr lang="en-US" b="1" i="1" dirty="0">
                <a:solidFill>
                  <a:schemeClr val="bg1"/>
                </a:solidFill>
              </a:rPr>
              <a:t>7</a:t>
            </a:r>
            <a:r>
              <a:rPr lang="en-US" b="1" i="1" dirty="0" smtClean="0">
                <a:solidFill>
                  <a:schemeClr val="bg1"/>
                </a:solidFill>
              </a:rPr>
              <a:t>. Will oversee and help all Basketball Coaches within the region with registration</a:t>
            </a:r>
          </a:p>
          <a:p>
            <a:pPr lvl="0"/>
            <a:r>
              <a:rPr lang="en-US" b="1" i="1" dirty="0">
                <a:solidFill>
                  <a:schemeClr val="bg1"/>
                </a:solidFill>
              </a:rPr>
              <a:t>8</a:t>
            </a:r>
            <a:r>
              <a:rPr lang="en-US" b="1" i="1" dirty="0" smtClean="0">
                <a:solidFill>
                  <a:schemeClr val="bg1"/>
                </a:solidFill>
              </a:rPr>
              <a:t>.  Responsible for setting up certification &amp; training classes for all coaches</a:t>
            </a:r>
          </a:p>
          <a:p>
            <a:pPr lvl="0"/>
            <a:r>
              <a:rPr lang="en-US" b="1" i="1" dirty="0" smtClean="0">
                <a:solidFill>
                  <a:schemeClr val="bg1"/>
                </a:solidFill>
              </a:rPr>
              <a:t>9. Will oversee end of the season tournament play for the league</a:t>
            </a:r>
          </a:p>
          <a:p>
            <a:r>
              <a:rPr lang="en-US" b="1" i="1" dirty="0" smtClean="0">
                <a:solidFill>
                  <a:schemeClr val="bg1"/>
                </a:solidFill>
              </a:rPr>
              <a:t>10.  Report directly to the Executive Regional Director</a:t>
            </a:r>
            <a:endParaRPr lang="en-US" b="1" i="1" dirty="0">
              <a:solidFill>
                <a:schemeClr val="bg1"/>
              </a:solidFill>
            </a:endParaRPr>
          </a:p>
          <a:p>
            <a:endParaRPr lang="en-US" b="1" i="1" dirty="0" smtClean="0">
              <a:solidFill>
                <a:schemeClr val="bg1"/>
              </a:solidFill>
            </a:endParaRPr>
          </a:p>
          <a:p>
            <a:r>
              <a:rPr lang="en-US" b="1" i="1" dirty="0" smtClean="0">
                <a:solidFill>
                  <a:srgbClr val="FFFF00"/>
                </a:solidFill>
              </a:rPr>
              <a:t>2026 </a:t>
            </a:r>
            <a:r>
              <a:rPr lang="en-US" b="1" i="1" dirty="0">
                <a:solidFill>
                  <a:srgbClr val="FFFF00"/>
                </a:solidFill>
              </a:rPr>
              <a:t>– Season </a:t>
            </a:r>
            <a:r>
              <a:rPr lang="en-US" b="1" i="1" dirty="0" smtClean="0">
                <a:solidFill>
                  <a:srgbClr val="FFFF00"/>
                </a:solidFill>
              </a:rPr>
              <a:t>salary</a:t>
            </a:r>
          </a:p>
          <a:p>
            <a:endParaRPr lang="en-US" sz="200" b="1" i="1" dirty="0">
              <a:solidFill>
                <a:schemeClr val="bg1"/>
              </a:solidFill>
            </a:endParaRPr>
          </a:p>
          <a:p>
            <a:endParaRPr lang="en-US" sz="200" b="1" i="1" dirty="0">
              <a:solidFill>
                <a:schemeClr val="bg1"/>
              </a:solidFill>
            </a:endParaRPr>
          </a:p>
          <a:p>
            <a:r>
              <a:rPr lang="en-US" b="1" i="1" dirty="0" smtClean="0">
                <a:solidFill>
                  <a:schemeClr val="bg1"/>
                </a:solidFill>
              </a:rPr>
              <a:t>TBA </a:t>
            </a:r>
            <a:r>
              <a:rPr lang="en-US" b="1" i="1" dirty="0">
                <a:solidFill>
                  <a:schemeClr val="bg1"/>
                </a:solidFill>
              </a:rPr>
              <a:t>- (Part Time position) / (March – </a:t>
            </a:r>
            <a:r>
              <a:rPr lang="en-US" b="1" i="1" dirty="0" smtClean="0">
                <a:solidFill>
                  <a:schemeClr val="bg1"/>
                </a:solidFill>
              </a:rPr>
              <a:t>June)</a:t>
            </a:r>
            <a:endParaRPr lang="en-US" b="1" i="1" dirty="0">
              <a:solidFill>
                <a:schemeClr val="bg1"/>
              </a:solidFill>
            </a:endParaRPr>
          </a:p>
          <a:p>
            <a:pPr algn="ctr"/>
            <a:endParaRPr lang="en-US" dirty="0">
              <a:solidFill>
                <a:schemeClr val="bg1"/>
              </a:solidFill>
            </a:endParaRPr>
          </a:p>
          <a:p>
            <a:pPr lvl="0" algn="ctr"/>
            <a:endParaRPr lang="en-US" b="1" i="1" dirty="0">
              <a:solidFill>
                <a:schemeClr val="bg1"/>
              </a:solidFill>
            </a:endParaRPr>
          </a:p>
          <a:p>
            <a:pPr algn="ctr"/>
            <a:endParaRPr lang="en-US" b="1" i="1" dirty="0" smtClean="0">
              <a:solidFill>
                <a:schemeClr val="bg1"/>
              </a:solidFill>
              <a:latin typeface="Calibri" pitchFamily="34" charset="0"/>
            </a:endParaRPr>
          </a:p>
          <a:p>
            <a:pPr algn="ctr"/>
            <a:r>
              <a:rPr lang="en-US" b="1" i="1" dirty="0" smtClean="0">
                <a:solidFill>
                  <a:srgbClr val="FFC000"/>
                </a:solidFill>
                <a:latin typeface="Calibri" pitchFamily="34" charset="0"/>
              </a:rPr>
              <a:t>  </a:t>
            </a:r>
          </a:p>
          <a:p>
            <a:pPr algn="ctr"/>
            <a:endParaRPr lang="en-US" sz="1800" dirty="0">
              <a:solidFill>
                <a:srgbClr val="FFC000"/>
              </a:solidFill>
              <a:latin typeface="Calibri" pitchFamily="34" charset="0"/>
            </a:endParaRPr>
          </a:p>
        </p:txBody>
      </p:sp>
      <p:sp>
        <p:nvSpPr>
          <p:cNvPr id="18434" name="AutoShape 2" descr="Female Hand Signing Insurance Contract Free Stock Photo | picjumb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9458" name="AutoShape 2" descr="Valley Ball Hockey Association Hockey powered by GOALLINE.c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10" name="Picture 4" descr="Men's Basketball Game at Ohio State Rescheduled for Wednesday, Jan. 27 -  Penn State University Athletics"/>
          <p:cNvPicPr>
            <a:picLocks noChangeAspect="1" noChangeArrowheads="1"/>
          </p:cNvPicPr>
          <p:nvPr/>
        </p:nvPicPr>
        <p:blipFill>
          <a:blip r:embed="rId2" cstate="print"/>
          <a:srcRect/>
          <a:stretch>
            <a:fillRect/>
          </a:stretch>
        </p:blipFill>
        <p:spPr bwMode="auto">
          <a:xfrm>
            <a:off x="6781800" y="3962400"/>
            <a:ext cx="2362200" cy="1431925"/>
          </a:xfrm>
          <a:prstGeom prst="rect">
            <a:avLst/>
          </a:prstGeom>
          <a:noFill/>
          <a:ln>
            <a:solidFill>
              <a:srgbClr val="FFC000"/>
            </a:solidFill>
          </a:ln>
        </p:spPr>
      </p:pic>
      <p:pic>
        <p:nvPicPr>
          <p:cNvPr id="9" name="Picture 8"/>
          <p:cNvPicPr/>
          <p:nvPr/>
        </p:nvPicPr>
        <p:blipFill rotWithShape="1">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l="13897" t="21623" r="10705" b="21979"/>
          <a:stretch/>
        </p:blipFill>
        <p:spPr bwMode="auto">
          <a:xfrm>
            <a:off x="152400" y="5638800"/>
            <a:ext cx="1066800" cy="762000"/>
          </a:xfrm>
          <a:prstGeom prst="rect">
            <a:avLst/>
          </a:prstGeom>
          <a:noFill/>
          <a:ln>
            <a:noFill/>
          </a:ln>
          <a:effectLst/>
          <a:extLst>
            <a:ext uri="{53640926-AAD7-44D8-BBD7-CCE9431645EC}">
              <a14:shadowObscured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371600" y="5410200"/>
            <a:ext cx="7772400" cy="1447800"/>
          </a:xfrm>
          <a:prstGeom prst="rect">
            <a:avLst/>
          </a:prstGeom>
          <a:solidFill>
            <a:schemeClr val="tx2">
              <a:lumMod val="50000"/>
            </a:schemeClr>
          </a:solidFill>
          <a:ln w="25400">
            <a:solidFill>
              <a:srgbClr val="FFC000"/>
            </a:solidFill>
            <a:miter lim="800000"/>
            <a:headEnd/>
            <a:tailEnd/>
          </a:ln>
        </p:spPr>
        <p:txBody>
          <a:bodyPr anchor="ctr"/>
          <a:lstStyle/>
          <a:p>
            <a:pPr algn="ctr"/>
            <a:r>
              <a:rPr lang="en-US" sz="4000" b="1" i="1" dirty="0" smtClean="0">
                <a:solidFill>
                  <a:srgbClr val="FFFF00"/>
                </a:solidFill>
                <a:latin typeface="Calibri" pitchFamily="34" charset="0"/>
              </a:rPr>
              <a:t>- State Administrator -</a:t>
            </a:r>
            <a:endParaRPr lang="en-US" sz="4000" b="1" i="1" dirty="0">
              <a:solidFill>
                <a:srgbClr val="FFFF00"/>
              </a:solidFill>
              <a:latin typeface="Calibri" pitchFamily="34" charset="0"/>
            </a:endParaRPr>
          </a:p>
        </p:txBody>
      </p:sp>
      <p:sp>
        <p:nvSpPr>
          <p:cNvPr id="8" name="Rectangle 3"/>
          <p:cNvSpPr>
            <a:spLocks noChangeArrowheads="1"/>
          </p:cNvSpPr>
          <p:nvPr/>
        </p:nvSpPr>
        <p:spPr bwMode="auto">
          <a:xfrm>
            <a:off x="0" y="0"/>
            <a:ext cx="9144000" cy="5410200"/>
          </a:xfrm>
          <a:prstGeom prst="rect">
            <a:avLst/>
          </a:prstGeom>
          <a:solidFill>
            <a:schemeClr val="tx2">
              <a:lumMod val="75000"/>
            </a:schemeClr>
          </a:solidFill>
          <a:ln w="25400">
            <a:solidFill>
              <a:srgbClr val="FF9900"/>
            </a:solidFill>
            <a:miter lim="800000"/>
            <a:headEnd/>
            <a:tailEnd/>
          </a:ln>
        </p:spPr>
        <p:txBody>
          <a:bodyPr anchor="ctr"/>
          <a:lstStyle/>
          <a:p>
            <a:pPr algn="ctr"/>
            <a:endParaRPr lang="en-US" sz="1600" dirty="0">
              <a:solidFill>
                <a:srgbClr val="FFC000"/>
              </a:solidFill>
              <a:latin typeface="Calibri" pitchFamily="34" charset="0"/>
            </a:endParaRPr>
          </a:p>
          <a:p>
            <a:pPr algn="ctr"/>
            <a:endParaRPr lang="en-US" sz="1600" dirty="0" smtClean="0">
              <a:solidFill>
                <a:schemeClr val="bg1"/>
              </a:solidFill>
              <a:latin typeface="Calibri" pitchFamily="34" charset="0"/>
            </a:endParaRPr>
          </a:p>
          <a:p>
            <a:pPr algn="ctr"/>
            <a:endParaRPr lang="en-US" sz="1600" dirty="0" smtClean="0">
              <a:solidFill>
                <a:schemeClr val="bg1"/>
              </a:solidFill>
              <a:latin typeface="Calibri" pitchFamily="34" charset="0"/>
            </a:endParaRPr>
          </a:p>
          <a:p>
            <a:pPr algn="ctr"/>
            <a:endParaRPr lang="en-US" sz="1600"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sz="1600" b="1" dirty="0" smtClean="0">
              <a:solidFill>
                <a:schemeClr val="bg1"/>
              </a:solidFill>
              <a:latin typeface="Calibri" pitchFamily="34" charset="0"/>
            </a:endParaRPr>
          </a:p>
          <a:p>
            <a:pPr algn="ctr"/>
            <a:endParaRPr lang="en-US" sz="1600" b="1" dirty="0">
              <a:solidFill>
                <a:schemeClr val="bg1"/>
              </a:solidFill>
              <a:latin typeface="Calibri" pitchFamily="34" charset="0"/>
            </a:endParaRPr>
          </a:p>
          <a:p>
            <a:pPr algn="ctr"/>
            <a:endParaRPr lang="en-US" sz="1600" dirty="0">
              <a:solidFill>
                <a:srgbClr val="FFC000"/>
              </a:solidFill>
              <a:latin typeface="Calibri" pitchFamily="34" charset="0"/>
            </a:endParaRPr>
          </a:p>
          <a:p>
            <a:pPr algn="ctr"/>
            <a:endParaRPr lang="en-US" sz="1600" dirty="0">
              <a:solidFill>
                <a:srgbClr val="FFC000"/>
              </a:solidFill>
              <a:latin typeface="Calibri" pitchFamily="34" charset="0"/>
            </a:endParaRPr>
          </a:p>
          <a:p>
            <a:pPr algn="ctr"/>
            <a:endParaRPr lang="en-US" sz="16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sz="1800" dirty="0">
              <a:solidFill>
                <a:srgbClr val="FFC000"/>
              </a:solidFill>
              <a:latin typeface="Calibri" pitchFamily="34" charset="0"/>
            </a:endParaRPr>
          </a:p>
          <a:p>
            <a:pPr algn="ctr"/>
            <a:endParaRPr lang="en-US" b="1" i="1" dirty="0" smtClean="0">
              <a:solidFill>
                <a:schemeClr val="bg1"/>
              </a:solidFill>
            </a:endParaRPr>
          </a:p>
          <a:p>
            <a:pPr algn="ctr"/>
            <a:endParaRPr lang="en-US" b="1" i="1" dirty="0">
              <a:solidFill>
                <a:schemeClr val="bg1"/>
              </a:solidFill>
            </a:endParaRPr>
          </a:p>
          <a:p>
            <a:pPr algn="ctr"/>
            <a:r>
              <a:rPr lang="en-US" b="1" i="1" dirty="0" smtClean="0">
                <a:solidFill>
                  <a:schemeClr val="bg1"/>
                </a:solidFill>
              </a:rPr>
              <a:t>The </a:t>
            </a:r>
            <a:r>
              <a:rPr lang="en-US" b="1" i="1" dirty="0" smtClean="0">
                <a:solidFill>
                  <a:srgbClr val="FFFF00"/>
                </a:solidFill>
              </a:rPr>
              <a:t>State Administrator – Cheerleading Operations </a:t>
            </a:r>
            <a:r>
              <a:rPr lang="en-US" b="1" i="1" dirty="0" smtClean="0">
                <a:solidFill>
                  <a:schemeClr val="bg1"/>
                </a:solidFill>
              </a:rPr>
              <a:t>must have strong communication skills and has to be able to pass on information to the coaches about the NYSA organization. Coaches of each community should be able to enjoy the experience of league along with their players, as each program will offer Cheerleading teams. This person is vital to NYSA league and the local level.</a:t>
            </a:r>
          </a:p>
          <a:p>
            <a:pPr algn="ctr"/>
            <a:endParaRPr lang="en-US" b="1" i="1" dirty="0" smtClean="0">
              <a:solidFill>
                <a:schemeClr val="bg1"/>
              </a:solidFill>
              <a:latin typeface="Calibri" pitchFamily="34" charset="0"/>
            </a:endParaRPr>
          </a:p>
          <a:p>
            <a:pPr algn="ctr"/>
            <a:r>
              <a:rPr lang="en-US" b="1" i="1" dirty="0" smtClean="0">
                <a:solidFill>
                  <a:srgbClr val="FFC000"/>
                </a:solidFill>
                <a:latin typeface="Calibri" pitchFamily="34" charset="0"/>
              </a:rPr>
              <a:t>  </a:t>
            </a:r>
          </a:p>
          <a:p>
            <a:pPr algn="ctr"/>
            <a:endParaRPr lang="en-US" sz="1800" dirty="0">
              <a:solidFill>
                <a:srgbClr val="FFC000"/>
              </a:solidFill>
              <a:latin typeface="Calibri" pitchFamily="34" charset="0"/>
            </a:endParaRPr>
          </a:p>
        </p:txBody>
      </p:sp>
      <p:pic>
        <p:nvPicPr>
          <p:cNvPr id="1026" name="Picture 2" descr="Coaches | LHS Cheerleading"/>
          <p:cNvPicPr>
            <a:picLocks noChangeAspect="1" noChangeArrowheads="1"/>
          </p:cNvPicPr>
          <p:nvPr/>
        </p:nvPicPr>
        <p:blipFill>
          <a:blip r:embed="rId2"/>
          <a:srcRect t="4000"/>
          <a:stretch>
            <a:fillRect/>
          </a:stretch>
        </p:blipFill>
        <p:spPr bwMode="auto">
          <a:xfrm>
            <a:off x="3581400" y="304800"/>
            <a:ext cx="2063750" cy="2971800"/>
          </a:xfrm>
          <a:prstGeom prst="rect">
            <a:avLst/>
          </a:prstGeom>
          <a:noFill/>
          <a:ln>
            <a:solidFill>
              <a:srgbClr val="FFC000"/>
            </a:solidFill>
          </a:ln>
        </p:spPr>
      </p:pic>
      <p:pic>
        <p:nvPicPr>
          <p:cNvPr id="6" name="Picture 5"/>
          <p:cNvPicPr/>
          <p:nvPr/>
        </p:nvPicPr>
        <p:blipFill rotWithShape="1">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l="13897" t="21623" r="10705" b="21979"/>
          <a:stretch/>
        </p:blipFill>
        <p:spPr bwMode="auto">
          <a:xfrm>
            <a:off x="152400" y="5638800"/>
            <a:ext cx="1066800" cy="762000"/>
          </a:xfrm>
          <a:prstGeom prst="rect">
            <a:avLst/>
          </a:prstGeom>
          <a:noFill/>
          <a:ln>
            <a:noFill/>
          </a:ln>
          <a:effectLst/>
          <a:extLst>
            <a:ext uri="{53640926-AAD7-44D8-BBD7-CCE9431645EC}">
              <a14:shadowObscured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TotalTime>
  <Words>1025</Words>
  <Application>Microsoft Office PowerPoint</Application>
  <PresentationFormat>On-screen Show (4:3)</PresentationFormat>
  <Paragraphs>277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Superior</dc:creator>
  <cp:lastModifiedBy>Superior</cp:lastModifiedBy>
  <cp:revision>47</cp:revision>
  <dcterms:created xsi:type="dcterms:W3CDTF">2022-06-04T10:19:41Z</dcterms:created>
  <dcterms:modified xsi:type="dcterms:W3CDTF">2025-10-01T13:37:12Z</dcterms:modified>
</cp:coreProperties>
</file>